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27"/>
  </p:notesMasterIdLst>
  <p:sldIdLst>
    <p:sldId id="256" r:id="rId2"/>
    <p:sldId id="301" r:id="rId3"/>
    <p:sldId id="270" r:id="rId4"/>
    <p:sldId id="260" r:id="rId5"/>
    <p:sldId id="302" r:id="rId6"/>
    <p:sldId id="303" r:id="rId7"/>
    <p:sldId id="278" r:id="rId8"/>
    <p:sldId id="295" r:id="rId9"/>
    <p:sldId id="277" r:id="rId10"/>
    <p:sldId id="304" r:id="rId11"/>
    <p:sldId id="293" r:id="rId12"/>
    <p:sldId id="307" r:id="rId13"/>
    <p:sldId id="274" r:id="rId14"/>
    <p:sldId id="309" r:id="rId15"/>
    <p:sldId id="310" r:id="rId16"/>
    <p:sldId id="311" r:id="rId17"/>
    <p:sldId id="312" r:id="rId18"/>
    <p:sldId id="314" r:id="rId19"/>
    <p:sldId id="313" r:id="rId20"/>
    <p:sldId id="315" r:id="rId21"/>
    <p:sldId id="317" r:id="rId22"/>
    <p:sldId id="316" r:id="rId23"/>
    <p:sldId id="318" r:id="rId24"/>
    <p:sldId id="319" r:id="rId25"/>
    <p:sldId id="306" r:id="rId26"/>
  </p:sldIdLst>
  <p:sldSz cx="12192000" cy="6858000"/>
  <p:notesSz cx="6858000" cy="9144000"/>
  <p:defaultTextStyle>
    <a:defPPr>
      <a:defRPr lang="en-US"/>
    </a:defPPr>
    <a:lvl1pPr marL="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7030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BAC3C-C2A8-423F-90A0-C8829BF9404B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628CB-F658-4283-B4F0-DAA003EC9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58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227" y="1800148"/>
            <a:ext cx="8958693" cy="184509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27" y="4243426"/>
            <a:ext cx="10791153" cy="183246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3700" b="0" i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65D7-4B74-4C77-94B4-1384F11A5C28}" type="datetime1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T.Yasotharan FO -IMHO-Lanka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4C7E-F387-477A-9708-031C6940318D}" type="datetime1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T.Yasotharan FO -IMHO-Lanka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2A1-19E7-4B6E-BA85-71100A83C3D4}" type="datetime1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T.Yasotharan FO -IMHO-Lanka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909E-9D5D-4E77-8C66-EB856FFD3B4C}" type="datetime1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T.Yasotharan FO -IMHO-Lanka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74360" y="5261461"/>
            <a:ext cx="1725376" cy="6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71294"/>
            <a:ext cx="10994760" cy="11893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800147"/>
            <a:ext cx="10994760" cy="4479341"/>
          </a:xfrm>
        </p:spPr>
        <p:txBody>
          <a:bodyPr/>
          <a:lstStyle>
            <a:lvl1pPr algn="l">
              <a:defRPr sz="37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64E9-D981-4E9B-A709-CEA4EF7C39C9}" type="datetime1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T.Yasotharan FO -IMHO-Lanka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578507"/>
            <a:ext cx="9773120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8079"/>
            <a:ext cx="9773120" cy="4681415"/>
          </a:xfrm>
        </p:spPr>
        <p:txBody>
          <a:bodyPr/>
          <a:lstStyle>
            <a:lvl1pPr>
              <a:defRPr sz="37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CD23-3FB8-42C9-AD80-EEFA9886C87B}" type="datetime1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T.Yasotharan FO -IMHO-Lanka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AA89-72C1-450C-9222-43E3B6D88760}" type="datetime1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T.Yasotharan FO -IMHO-Lanka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F7F1-5F08-4D9D-AE02-37CF46F43A5C}" type="datetime1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T.Yasotharan FO -IMHO-Lanka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1"/>
            <a:ext cx="10994761" cy="1018033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242820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818181"/>
            <a:ext cx="5386917" cy="285049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7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00">
                <a:solidFill>
                  <a:schemeClr val="bg1"/>
                </a:solidFill>
              </a:defRPr>
            </a:lvl4pPr>
            <a:lvl5pPr algn="ctr">
              <a:defRPr sz="21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242820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818181"/>
            <a:ext cx="5389033" cy="285049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7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00">
                <a:solidFill>
                  <a:schemeClr val="bg1"/>
                </a:solidFill>
              </a:defRPr>
            </a:lvl4pPr>
            <a:lvl5pPr algn="ctr">
              <a:defRPr sz="21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294C-B216-484A-A0EA-661D66E8591E}" type="datetime1">
              <a:rPr lang="en-US" smtClean="0"/>
              <a:pPr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T.Yasotharan FO -IMHO-Lanka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A34B-D5A9-49FC-BE1F-00C4F6490510}" type="datetime1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T.Yasotharan FO -IMHO-Lanka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225-6FC8-424F-9654-8E6BC1B62F86}" type="datetime1">
              <a:rPr lang="en-US" smtClean="0"/>
              <a:pPr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T.Yasotharan FO -IMHO-Lanka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0179-474D-44AD-AE64-CD2DCFF3C644}" type="datetime1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T.Yasotharan FO -IMHO-Lanka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CD23-3FB8-42C9-AD80-EEFA9886C87B}" type="datetime1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T.Yasotharan FO -IMHO-Lanka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8BD55-F363-4AE2-B2F8-F9797A135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hf sldNum="0" hd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9FA4411-0630-4BF1-BBD5-67C5CD1EC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107728"/>
            <a:ext cx="65" cy="25713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75754" y="2091094"/>
            <a:ext cx="8958693" cy="184509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smtClean="0">
                <a:ln>
                  <a:solidFill>
                    <a:srgbClr val="7030A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  <a:cs typeface="Calibri" panose="020F0502020204030204" pitchFamily="34" charset="0"/>
              </a:rPr>
              <a:t>International Medical Health Organization </a:t>
            </a:r>
            <a:br>
              <a:rPr lang="en-US" b="1" dirty="0" smtClean="0">
                <a:ln>
                  <a:solidFill>
                    <a:srgbClr val="7030A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ln>
                  <a:solidFill>
                    <a:srgbClr val="7030A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  <a:cs typeface="Calibri" panose="020F0502020204030204" pitchFamily="34" charset="0"/>
              </a:rPr>
              <a:t>Early Childhood </a:t>
            </a:r>
            <a:r>
              <a:rPr lang="en-US" b="1" dirty="0" smtClean="0">
                <a:ln>
                  <a:solidFill>
                    <a:srgbClr val="7030A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  <a:cs typeface="Calibri" panose="020F0502020204030204" pitchFamily="34" charset="0"/>
              </a:rPr>
              <a:t>Project</a:t>
            </a:r>
            <a:br>
              <a:rPr lang="en-US" b="1" dirty="0" smtClean="0">
                <a:ln>
                  <a:solidFill>
                    <a:srgbClr val="7030A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ln>
                  <a:solidFill>
                    <a:srgbClr val="7030A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  <a:cs typeface="Calibri" panose="020F0502020204030204" pitchFamily="34" charset="0"/>
              </a:rPr>
              <a:t>2020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ln w="3175" cmpd="sng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3505201"/>
            <a:ext cx="4031673" cy="3352799"/>
          </a:xfrm>
          <a:noFill/>
        </p:spPr>
        <p:txBody>
          <a:bodyPr>
            <a:noAutofit/>
          </a:bodyPr>
          <a:lstStyle/>
          <a:p>
            <a:pPr algn="l"/>
            <a:endParaRPr lang="en-SG" sz="3600" dirty="0" smtClean="0"/>
          </a:p>
          <a:p>
            <a:pPr algn="r"/>
            <a:r>
              <a:rPr lang="en-SG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Rajam</a:t>
            </a:r>
            <a:r>
              <a:rPr lang="en-S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Theventhiran</a:t>
            </a:r>
            <a:r>
              <a:rPr lang="en-S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MD</a:t>
            </a:r>
          </a:p>
          <a:p>
            <a:pPr algn="r"/>
            <a:r>
              <a:rPr lang="en-SG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– IMHO USA</a:t>
            </a:r>
            <a:endParaRPr lang="en-SG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SG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36" y="0"/>
            <a:ext cx="1635946" cy="1541671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881745" y="4807529"/>
            <a:ext cx="4031673" cy="3352799"/>
          </a:xfrm>
          <a:prstGeom prst="rect">
            <a:avLst/>
          </a:prstGeom>
          <a:noFill/>
        </p:spPr>
        <p:txBody>
          <a:bodyPr vert="horz" lIns="121917" tIns="60958" rIns="121917" bIns="60958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SG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Mr.S.Krishnakumar</a:t>
            </a:r>
            <a:endParaRPr kumimoji="0" lang="en-SG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BSc.Dip</a:t>
            </a:r>
            <a:r>
              <a:rPr kumimoji="0" lang="en-SG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Ed SLEAS – I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Country Director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IMHO-Lanka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5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294"/>
            <a:ext cx="10994760" cy="118932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3.</a:t>
            </a:r>
            <a:r>
              <a:rPr lang="en-US" dirty="0" smtClean="0"/>
              <a:t> </a:t>
            </a:r>
            <a:r>
              <a:rPr lang="en-GB" b="1" dirty="0" smtClean="0">
                <a:solidFill>
                  <a:srgbClr val="7030A0"/>
                </a:solidFill>
                <a:effectLst/>
              </a:rPr>
              <a:t>Infrastructure development for 8 model schools </a:t>
            </a:r>
            <a:r>
              <a:rPr lang="en-GB" b="1" dirty="0" smtClean="0">
                <a:solidFill>
                  <a:srgbClr val="7030A0"/>
                </a:solidFill>
                <a:effectLst/>
              </a:rPr>
              <a:t>&amp; Management</a:t>
            </a:r>
            <a:endParaRPr lang="en-US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79418"/>
          <a:ext cx="12192000" cy="52785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0"/>
              </a:tblGrid>
              <a:tr h="96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38714">
                <a:tc>
                  <a:txBody>
                    <a:bodyPr/>
                    <a:lstStyle/>
                    <a:p>
                      <a:pPr marL="514350" marR="0" indent="-5143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a. Provision of Study Tools</a:t>
                      </a:r>
                      <a:endParaRPr lang="en-US" sz="2400" b="1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</a:tr>
              <a:tr h="1438714">
                <a:tc>
                  <a:txBody>
                    <a:bodyPr/>
                    <a:lstStyle/>
                    <a:p>
                      <a:pPr marL="514350" marR="0" indent="-5143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b. Improve Physical Resources  (Building, Drinking Water and Sanitation)</a:t>
                      </a:r>
                      <a:r>
                        <a:rPr lang="en-US" sz="24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ankaram" pitchFamily="2" charset="0"/>
                        </a:rPr>
                        <a:t> </a:t>
                      </a:r>
                    </a:p>
                    <a:p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438714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c. Strengthening Management Committee</a:t>
                      </a:r>
                    </a:p>
                    <a:p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4AAE0DF-4012-4542-A1BE-8C1F6EE161C6}"/>
              </a:ext>
            </a:extLst>
          </p:cNvPr>
          <p:cNvSpPr/>
          <p:nvPr/>
        </p:nvSpPr>
        <p:spPr>
          <a:xfrm>
            <a:off x="2659948" y="244948"/>
            <a:ext cx="5971434" cy="707882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marL="514350" indent="-514350" algn="ctr" defTabSz="1219170">
              <a:defRPr/>
            </a:pPr>
            <a:r>
              <a:rPr lang="en-US" sz="4000" b="1" dirty="0" smtClean="0">
                <a:ln w="0"/>
                <a:solidFill>
                  <a:srgbClr val="7030A0"/>
                </a:solidFill>
              </a:rPr>
              <a:t>a. Provision of Study Tools</a:t>
            </a:r>
            <a:endParaRPr lang="en-US" sz="4000" b="1" dirty="0" smtClean="0">
              <a:ln w="0"/>
              <a:solidFill>
                <a:srgbClr val="7030A0"/>
              </a:solidFill>
              <a:latin typeface="Alankaram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93D2D91-4BFB-45C5-A46D-764714BCFC14}"/>
              </a:ext>
            </a:extLst>
          </p:cNvPr>
          <p:cNvSpPr/>
          <p:nvPr/>
        </p:nvSpPr>
        <p:spPr>
          <a:xfrm>
            <a:off x="673744" y="2187793"/>
            <a:ext cx="646323" cy="830993"/>
          </a:xfrm>
          <a:prstGeom prst="rect">
            <a:avLst/>
          </a:prstGeom>
          <a:noFill/>
        </p:spPr>
        <p:txBody>
          <a:bodyPr wrap="none" lIns="91436" tIns="45718" rIns="91436" bIns="45718">
            <a:spAutoFit/>
          </a:bodyPr>
          <a:lstStyle/>
          <a:p>
            <a:pPr marL="457178" indent="-457178">
              <a:buAutoNum type="arabicPeriod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178" indent="-457178">
              <a:buAutoNum type="arabicPeriod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5637" y="1511300"/>
          <a:ext cx="5140036" cy="53467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40036"/>
              </a:tblGrid>
              <a:tr h="44450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n w="0"/>
                        </a:rPr>
                        <a:t>Furniture</a:t>
                      </a:r>
                      <a:endParaRPr lang="en-US" sz="2400" b="1" dirty="0" smtClean="0">
                        <a:ln w="0"/>
                        <a:latin typeface="Baamini" pitchFamily="2" charset="0"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Teachers Table</a:t>
                      </a:r>
                      <a:endParaRPr lang="en-US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Teachers Chair</a:t>
                      </a: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Children’s Table</a:t>
                      </a: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Children’s Chair</a:t>
                      </a: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Cupboard</a:t>
                      </a: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Books rack</a:t>
                      </a: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White board</a:t>
                      </a: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Notice board</a:t>
                      </a: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First Aid box</a:t>
                      </a: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Dust bin</a:t>
                      </a:r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Name board</a:t>
                      </a:r>
                      <a:endParaRPr lang="en-US" sz="2200" b="1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Baamini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788729" y="1523997"/>
          <a:ext cx="4294907" cy="49125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94907"/>
              </a:tblGrid>
              <a:tr h="620233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 w="0"/>
                        </a:rPr>
                        <a:t>Learning Equipment</a:t>
                      </a:r>
                      <a:endParaRPr lang="en-US" sz="2400" b="1" dirty="0" smtClean="0">
                        <a:ln w="0"/>
                        <a:latin typeface="Baamini" pitchFamily="2" charset="0"/>
                      </a:endParaRPr>
                    </a:p>
                  </a:txBody>
                  <a:tcPr/>
                </a:tc>
              </a:tr>
              <a:tr h="620233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Television</a:t>
                      </a:r>
                    </a:p>
                  </a:txBody>
                  <a:tcPr/>
                </a:tc>
              </a:tr>
              <a:tr h="620233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Audio system</a:t>
                      </a:r>
                    </a:p>
                  </a:txBody>
                  <a:tcPr/>
                </a:tc>
              </a:tr>
              <a:tr h="620233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Pen Drive</a:t>
                      </a:r>
                    </a:p>
                  </a:txBody>
                  <a:tcPr/>
                </a:tc>
              </a:tr>
              <a:tr h="620233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Learning tools</a:t>
                      </a:r>
                    </a:p>
                  </a:txBody>
                  <a:tcPr/>
                </a:tc>
              </a:tr>
              <a:tr h="694983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Banners with story pictures</a:t>
                      </a:r>
                    </a:p>
                  </a:txBody>
                  <a:tcPr/>
                </a:tc>
              </a:tr>
              <a:tr h="1116419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Western musical instrument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6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690" y="199003"/>
            <a:ext cx="10994760" cy="118932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7030A0"/>
                </a:solidFill>
                <a:effectLst/>
              </a:rPr>
              <a:t>b. Improve Physical Resources  (Building, </a:t>
            </a:r>
            <a:r>
              <a:rPr lang="en-US" sz="3200" b="1" dirty="0" smtClean="0">
                <a:ln w="0"/>
                <a:solidFill>
                  <a:schemeClr val="accent4">
                    <a:lumMod val="50000"/>
                  </a:schemeClr>
                </a:solidFill>
                <a:effectLst/>
              </a:rPr>
              <a:t>Drinking Water and 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/>
              </a:rPr>
              <a:t>Sanitation)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/>
                <a:latin typeface="Alankaram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  <a:t/>
            </a:r>
            <a:b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</a:br>
            <a:endParaRPr lang="en-US" sz="3200" dirty="0">
              <a:solidFill>
                <a:srgbClr val="7030A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784761"/>
          <a:ext cx="3810000" cy="24809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10000"/>
              </a:tblGrid>
              <a:tr h="62023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solidFill>
                            <a:schemeClr val="bg1"/>
                          </a:solidFill>
                        </a:rPr>
                        <a:t>Omanthai</a:t>
                      </a:r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 Division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20233">
                <a:tc>
                  <a:txBody>
                    <a:bodyPr/>
                    <a:lstStyle/>
                    <a:p>
                      <a:pPr marL="514350" marR="0" indent="-5143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Kalaimahal</a:t>
                      </a:r>
                      <a:r>
                        <a:rPr lang="en-GB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Pre-school</a:t>
                      </a:r>
                      <a:endParaRPr lang="en-GB" sz="2400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  <a:tr h="620233">
                <a:tc>
                  <a:txBody>
                    <a:bodyPr/>
                    <a:lstStyle/>
                    <a:p>
                      <a:pPr marL="514350" marR="0" indent="-5143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Inkaran</a:t>
                      </a:r>
                      <a:r>
                        <a:rPr lang="en-GB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Pre-school</a:t>
                      </a:r>
                      <a:endParaRPr lang="en-GB" sz="2400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  <a:tr h="620233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Tharanichudar</a:t>
                      </a:r>
                      <a:r>
                        <a:rPr lang="en-GB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Pre-school</a:t>
                      </a:r>
                      <a:endParaRPr lang="en-GB" sz="2400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0" y="2798620"/>
          <a:ext cx="3976254" cy="24799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76254"/>
              </a:tblGrid>
              <a:tr h="74543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solidFill>
                            <a:schemeClr val="bg1"/>
                          </a:solidFill>
                        </a:rPr>
                        <a:t>Nedunkerny</a:t>
                      </a:r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 Division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45437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Ilanthalir</a:t>
                      </a:r>
                      <a:r>
                        <a:rPr lang="en-GB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Pre-school</a:t>
                      </a:r>
                      <a:endParaRPr lang="en-GB" sz="2400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  <a:tr h="989088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Muththumarinagar</a:t>
                      </a:r>
                      <a:r>
                        <a:rPr lang="en-GB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Pre-school</a:t>
                      </a:r>
                      <a:endParaRPr lang="en-GB" sz="2400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897093" y="2784761"/>
          <a:ext cx="4294907" cy="24809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94907"/>
              </a:tblGrid>
              <a:tr h="62023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solidFill>
                            <a:schemeClr val="bg1"/>
                          </a:solidFill>
                        </a:rPr>
                        <a:t>Manthai</a:t>
                      </a:r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 West Division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20233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Kathankulam</a:t>
                      </a:r>
                      <a:r>
                        <a:rPr lang="en-GB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Pre-school</a:t>
                      </a:r>
                      <a:endParaRPr lang="en-GB" sz="2400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  <a:tr h="620233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Nedunkulam</a:t>
                      </a:r>
                      <a:r>
                        <a:rPr lang="en-GB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Pre-school</a:t>
                      </a:r>
                      <a:endParaRPr lang="en-GB" sz="2400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  <a:tr h="620233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St. Antony’s Pre-school</a:t>
                      </a:r>
                      <a:endParaRPr lang="en-GB" sz="2400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1607127"/>
            <a:ext cx="7813964" cy="1233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srgbClr val="002060"/>
                </a:solidFill>
              </a:rPr>
              <a:t>Vavuniya</a:t>
            </a:r>
            <a:r>
              <a:rPr lang="en-GB" sz="3200" b="1" dirty="0" smtClean="0">
                <a:solidFill>
                  <a:srgbClr val="002060"/>
                </a:solidFill>
              </a:rPr>
              <a:t> North Education Zone (05)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10946" y="1620982"/>
            <a:ext cx="4281054" cy="11360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srgbClr val="002060"/>
                </a:solidFill>
              </a:rPr>
              <a:t>Madhu</a:t>
            </a:r>
            <a:r>
              <a:rPr lang="en-GB" sz="3200" b="1" dirty="0" smtClean="0">
                <a:solidFill>
                  <a:srgbClr val="002060"/>
                </a:solidFill>
              </a:rPr>
              <a:t> Education Zone (03)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3756" cy="121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943800"/>
            <a:ext cx="5243030" cy="523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36" tIns="45718" rIns="91436" bIns="45718">
            <a:spAutoFit/>
          </a:bodyPr>
          <a:lstStyle/>
          <a:p>
            <a:r>
              <a:rPr lang="en-GB" sz="2800" b="1" dirty="0" err="1">
                <a:solidFill>
                  <a:schemeClr val="accent4">
                    <a:lumMod val="50000"/>
                  </a:schemeClr>
                </a:solidFill>
              </a:rPr>
              <a:t>Kalaimahal</a:t>
            </a: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</a:rPr>
              <a:t> Pre-school - Omanthai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A7EDA1-A3FF-4EFA-897D-A6B4982B49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856509"/>
            <a:ext cx="3893127" cy="211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9AFEFB-DC88-4F21-86BE-24AC7990E8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99386" y="1787237"/>
            <a:ext cx="3988649" cy="2132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418CB4-D57A-48A5-BD65-8968ECD7CB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68145" y="1784175"/>
            <a:ext cx="3823855" cy="2158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E8B5C16-A7D8-487B-956D-4884F5BAB6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88129" y="4530436"/>
            <a:ext cx="3803871" cy="23275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93FC4D9-E4C0-4694-A5F3-4A04B5AEF1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4599709"/>
            <a:ext cx="3812496" cy="22582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6DBE1A1-FD19-4AF2-B76C-8E1FBDA955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75462" y="4544291"/>
            <a:ext cx="4025279" cy="23137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4233056"/>
            <a:ext cx="905433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After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97240" y="207818"/>
            <a:ext cx="10994760" cy="11893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7030A0"/>
                </a:solidFill>
                <a:effectLst/>
              </a:rPr>
              <a:t>b. Improve Physical Resources  (Building, </a:t>
            </a:r>
            <a:r>
              <a:rPr lang="en-US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/>
              </a:rPr>
              <a:t>Drinking Water and </a:t>
            </a:r>
            <a:r>
              <a:rPr lang="en-US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/>
              </a:rPr>
              <a:t>Sanitation)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/>
              </a:rPr>
              <a:t> </a:t>
            </a:r>
            <a:r>
              <a:rPr lang="en-US" sz="2800" b="1" i="1" dirty="0" smtClean="0">
                <a:ln w="0"/>
                <a:solidFill>
                  <a:srgbClr val="7030A0"/>
                </a:solidFill>
                <a:effectLst/>
              </a:rPr>
              <a:t>Cont…</a:t>
            </a:r>
            <a:r>
              <a:rPr lang="en-US" sz="2800" b="1" i="1" dirty="0" smtClean="0">
                <a:ln w="0"/>
                <a:solidFill>
                  <a:srgbClr val="7030A0"/>
                </a:solidFill>
                <a:effectLst/>
                <a:latin typeface="Alankaram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  <a:t/>
            </a:r>
            <a:b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</a:b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1448292"/>
            <a:ext cx="1030274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Before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943800"/>
            <a:ext cx="5683407" cy="523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36" tIns="45718" rIns="91436" bIns="45718">
            <a:spAutoFit/>
          </a:bodyPr>
          <a:lstStyle/>
          <a:p>
            <a:r>
              <a:rPr lang="en-GB" sz="2800" b="1" dirty="0" err="1" smtClean="0">
                <a:solidFill>
                  <a:schemeClr val="accent4">
                    <a:lumMod val="50000"/>
                  </a:schemeClr>
                </a:solidFill>
              </a:rPr>
              <a:t>Inkaran</a:t>
            </a:r>
            <a:r>
              <a:rPr lang="en-GB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</a:rPr>
              <a:t>Pre-school </a:t>
            </a:r>
            <a:r>
              <a:rPr lang="en-GB" sz="2800" b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en-GB" sz="2800" b="1" dirty="0" err="1" smtClean="0">
                <a:solidFill>
                  <a:schemeClr val="accent4">
                    <a:lumMod val="50000"/>
                  </a:schemeClr>
                </a:solidFill>
              </a:rPr>
              <a:t>Marakarampalai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4233056"/>
            <a:ext cx="905433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After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97240" y="193964"/>
            <a:ext cx="10994760" cy="11893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7030A0"/>
                </a:solidFill>
                <a:effectLst/>
              </a:rPr>
              <a:t>b. Improve Physical Resources  (Building, </a:t>
            </a:r>
            <a:r>
              <a:rPr lang="en-US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/>
              </a:rPr>
              <a:t>Drinking Water and </a:t>
            </a:r>
            <a:r>
              <a:rPr lang="en-US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/>
              </a:rPr>
              <a:t>Sanitation)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/>
              </a:rPr>
              <a:t> </a:t>
            </a:r>
            <a:r>
              <a:rPr lang="en-US" sz="2800" b="1" i="1" dirty="0" smtClean="0">
                <a:ln w="0"/>
                <a:solidFill>
                  <a:srgbClr val="7030A0"/>
                </a:solidFill>
                <a:effectLst/>
              </a:rPr>
              <a:t>Cont…</a:t>
            </a:r>
            <a:r>
              <a:rPr lang="en-US" sz="2800" b="1" i="1" dirty="0" smtClean="0">
                <a:ln w="0"/>
                <a:solidFill>
                  <a:srgbClr val="7030A0"/>
                </a:solidFill>
                <a:effectLst/>
                <a:latin typeface="Alankaram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  <a:t/>
            </a:r>
            <a:b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</a:b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1448292"/>
            <a:ext cx="1030274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Before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B379D00-8A97-4365-BB3A-23AA12B6E0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9928" y="1884821"/>
            <a:ext cx="4100222" cy="23146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9039EE7-22AE-4BC7-A339-FC433317ED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0691" y="1860049"/>
            <a:ext cx="4452630" cy="23378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12A3DDB-77AF-41D6-BDBA-60C14E1821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0657" y="4627418"/>
            <a:ext cx="4238104" cy="22305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93C7C6-C7C2-413A-9FF1-8716809A10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36771" y="4530437"/>
            <a:ext cx="4458937" cy="23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943800"/>
            <a:ext cx="6213424" cy="523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36" tIns="45718" rIns="91436" bIns="45718">
            <a:spAutoFit/>
          </a:bodyPr>
          <a:lstStyle/>
          <a:p>
            <a:r>
              <a:rPr lang="en-GB" sz="2800" b="1" dirty="0" err="1" smtClean="0">
                <a:solidFill>
                  <a:schemeClr val="accent4">
                    <a:lumMod val="50000"/>
                  </a:schemeClr>
                </a:solidFill>
              </a:rPr>
              <a:t>Tharanichudar</a:t>
            </a:r>
            <a:r>
              <a:rPr lang="en-GB" sz="2800" b="1" dirty="0" smtClean="0">
                <a:solidFill>
                  <a:schemeClr val="accent4">
                    <a:lumMod val="50000"/>
                  </a:schemeClr>
                </a:solidFill>
              </a:rPr>
              <a:t> Pre-school, </a:t>
            </a:r>
            <a:r>
              <a:rPr lang="en-GB" sz="2800" b="1" dirty="0" err="1" smtClean="0">
                <a:solidFill>
                  <a:schemeClr val="accent4">
                    <a:lumMod val="50000"/>
                  </a:schemeClr>
                </a:solidFill>
              </a:rPr>
              <a:t>Tharanikulam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abohi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4233056"/>
            <a:ext cx="905433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After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97240" y="221673"/>
            <a:ext cx="10994760" cy="11893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7030A0"/>
                </a:solidFill>
                <a:effectLst/>
              </a:rPr>
              <a:t>b. Improve Physical Resources  (Building, </a:t>
            </a:r>
            <a:r>
              <a:rPr lang="en-US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/>
              </a:rPr>
              <a:t>Drinking Water and </a:t>
            </a:r>
            <a:r>
              <a:rPr lang="en-US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/>
              </a:rPr>
              <a:t>Sanitation) </a:t>
            </a:r>
            <a:r>
              <a:rPr lang="en-US" sz="2800" b="1" i="1" dirty="0" smtClean="0">
                <a:ln w="0"/>
                <a:solidFill>
                  <a:srgbClr val="7030A0"/>
                </a:solidFill>
                <a:effectLst/>
              </a:rPr>
              <a:t>Cont…</a:t>
            </a:r>
            <a:r>
              <a:rPr lang="en-US" sz="2800" b="1" i="1" dirty="0" smtClean="0">
                <a:ln w="0"/>
                <a:solidFill>
                  <a:srgbClr val="7030A0"/>
                </a:solidFill>
                <a:effectLst/>
                <a:latin typeface="Alankaram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  <a:t/>
            </a:r>
            <a:b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</a:b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1448292"/>
            <a:ext cx="1030274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Before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CC99EF-0D72-4E4E-BE07-9563A08F0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291" y="1930195"/>
            <a:ext cx="3851564" cy="2167239"/>
          </a:xfrm>
          <a:prstGeom prst="rect">
            <a:avLst/>
          </a:prstGeom>
        </p:spPr>
      </p:pic>
      <p:pic>
        <p:nvPicPr>
          <p:cNvPr id="11" name="Picture 10" descr="WhatsApp Image 2021-01-16 at 11.59.07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1763"/>
            <a:ext cx="3325092" cy="2096237"/>
          </a:xfrm>
          <a:prstGeom prst="rect">
            <a:avLst/>
          </a:prstGeom>
        </p:spPr>
      </p:pic>
      <p:pic>
        <p:nvPicPr>
          <p:cNvPr id="12" name="Picture 11" descr="WhatsApp Image 2021-01-16 at 11.59.07 (2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874" y="4779818"/>
            <a:ext cx="3865418" cy="2078182"/>
          </a:xfrm>
          <a:prstGeom prst="rect">
            <a:avLst/>
          </a:prstGeom>
        </p:spPr>
      </p:pic>
      <p:pic>
        <p:nvPicPr>
          <p:cNvPr id="20" name="Picture 19" descr="WhatsApp Image 2021-01-16 at 11.59.07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0" y="4765964"/>
            <a:ext cx="4097913" cy="209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943800"/>
            <a:ext cx="5181603" cy="523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36" tIns="45718" rIns="91436" bIns="45718">
            <a:spAutoFit/>
          </a:bodyPr>
          <a:lstStyle/>
          <a:p>
            <a:r>
              <a:rPr lang="en-GB" sz="2800" b="1" dirty="0" err="1" smtClean="0">
                <a:solidFill>
                  <a:schemeClr val="accent4">
                    <a:lumMod val="50000"/>
                  </a:schemeClr>
                </a:solidFill>
              </a:rPr>
              <a:t>Ilanthalir</a:t>
            </a:r>
            <a:r>
              <a:rPr lang="en-GB" sz="2800" b="1" dirty="0" smtClean="0">
                <a:solidFill>
                  <a:schemeClr val="accent4">
                    <a:lumMod val="50000"/>
                  </a:schemeClr>
                </a:solidFill>
              </a:rPr>
              <a:t> Pre-school, </a:t>
            </a:r>
            <a:r>
              <a:rPr lang="en-GB" sz="2800" b="1" dirty="0" err="1" smtClean="0">
                <a:solidFill>
                  <a:schemeClr val="accent4">
                    <a:lumMod val="50000"/>
                  </a:schemeClr>
                </a:solidFill>
              </a:rPr>
              <a:t>Nedunkerny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abohi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4233056"/>
            <a:ext cx="905433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After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97240" y="221672"/>
            <a:ext cx="10994760" cy="11893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7030A0"/>
                </a:solidFill>
                <a:effectLst/>
              </a:rPr>
              <a:t>b. Improve Physical Resources  (Building, </a:t>
            </a:r>
            <a:r>
              <a:rPr lang="en-US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/>
              </a:rPr>
              <a:t>Drinking Water and </a:t>
            </a:r>
            <a:r>
              <a:rPr lang="en-US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/>
              </a:rPr>
              <a:t>Sanitation)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/>
              </a:rPr>
              <a:t> </a:t>
            </a:r>
            <a:r>
              <a:rPr lang="en-US" sz="2800" b="1" i="1" dirty="0" smtClean="0">
                <a:ln w="0"/>
                <a:solidFill>
                  <a:srgbClr val="7030A0"/>
                </a:solidFill>
                <a:effectLst/>
              </a:rPr>
              <a:t>Cont…</a:t>
            </a:r>
            <a:r>
              <a:rPr lang="en-US" sz="2800" b="1" i="1" dirty="0" smtClean="0">
                <a:ln w="0"/>
                <a:solidFill>
                  <a:srgbClr val="7030A0"/>
                </a:solidFill>
                <a:effectLst/>
                <a:latin typeface="Alankaram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  <a:t/>
            </a:r>
            <a:b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</a:b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1448292"/>
            <a:ext cx="1030274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Before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02D188-C4AA-4213-B4EC-117482D796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0218" y="1905968"/>
            <a:ext cx="3967906" cy="2239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AFBCEB1-AD31-472B-A91C-D5200214B7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85854" y="1878991"/>
            <a:ext cx="4022903" cy="2270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41B0F1E-320B-488B-BEB0-8293E2AF91C1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53056" y="1884218"/>
            <a:ext cx="3338944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C74BAAA-1B91-439B-B247-35CE8459DB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6364" y="4652444"/>
            <a:ext cx="3906982" cy="2205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6D1EB8-7D64-44ED-B762-FC9DD0D696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315" y="4641273"/>
            <a:ext cx="4033212" cy="22167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D8D042-1E59-4EA0-A1AC-FF1CB7C47FA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46607" y="4633028"/>
            <a:ext cx="3345393" cy="22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943800"/>
            <a:ext cx="6533384" cy="523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36" tIns="45718" rIns="91436" bIns="45718">
            <a:spAutoFit/>
          </a:bodyPr>
          <a:lstStyle/>
          <a:p>
            <a:r>
              <a:rPr lang="en-GB" sz="2800" b="1" dirty="0" err="1" smtClean="0">
                <a:solidFill>
                  <a:schemeClr val="accent4">
                    <a:lumMod val="50000"/>
                  </a:schemeClr>
                </a:solidFill>
              </a:rPr>
              <a:t>Muthumarinagar</a:t>
            </a:r>
            <a:r>
              <a:rPr lang="en-GB" sz="2800" b="1" dirty="0" smtClean="0">
                <a:solidFill>
                  <a:schemeClr val="accent4">
                    <a:lumMod val="50000"/>
                  </a:schemeClr>
                </a:solidFill>
              </a:rPr>
              <a:t> Pre school, </a:t>
            </a:r>
            <a:r>
              <a:rPr lang="en-GB" sz="2800" b="1" dirty="0" err="1" smtClean="0">
                <a:solidFill>
                  <a:schemeClr val="accent4">
                    <a:lumMod val="50000"/>
                  </a:schemeClr>
                </a:solidFill>
              </a:rPr>
              <a:t>Puliyankulam</a:t>
            </a:r>
            <a:endParaRPr lang="en-US" sz="2800" b="1" dirty="0" smtClean="0">
              <a:solidFill>
                <a:schemeClr val="accent4">
                  <a:lumMod val="50000"/>
                </a:schemeClr>
              </a:solidFill>
              <a:latin typeface="Aabohi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4233056"/>
            <a:ext cx="905433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After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97240" y="221672"/>
            <a:ext cx="10994760" cy="11893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7030A0"/>
                </a:solidFill>
                <a:effectLst/>
              </a:rPr>
              <a:t>b. Improve Physical Resources  (Building, Drinking Water and 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/>
              </a:rPr>
              <a:t>Sanitation) </a:t>
            </a:r>
            <a:r>
              <a:rPr lang="en-US" sz="2800" b="1" i="1" dirty="0" smtClean="0">
                <a:ln w="0"/>
                <a:solidFill>
                  <a:srgbClr val="7030A0"/>
                </a:solidFill>
                <a:effectLst/>
              </a:rPr>
              <a:t>Cont…</a:t>
            </a:r>
            <a:r>
              <a:rPr lang="en-US" sz="2800" b="1" i="1" dirty="0" smtClean="0">
                <a:ln w="0"/>
                <a:solidFill>
                  <a:srgbClr val="7030A0"/>
                </a:solidFill>
                <a:effectLst/>
                <a:latin typeface="Alankaram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  <a:t/>
            </a:r>
            <a:b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</a:b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1448292"/>
            <a:ext cx="1030274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Before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D2B386A-FDD0-4D66-8CA0-CC7B09CE08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6061" y="1913450"/>
            <a:ext cx="4322922" cy="22706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B17A9A1-D113-4D90-A42A-6BF5BBD01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709" y="1884218"/>
            <a:ext cx="4017818" cy="20823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A432326-02A6-4841-921A-BAECFDC2A9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4073" y="4738254"/>
            <a:ext cx="4349306" cy="2119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6874621-192D-46D1-B887-5A51CBB6E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4710544"/>
            <a:ext cx="4004278" cy="21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943800"/>
            <a:ext cx="5925332" cy="523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36" tIns="45718" rIns="91436" bIns="45718">
            <a:spAutoFit/>
          </a:bodyPr>
          <a:lstStyle/>
          <a:p>
            <a:r>
              <a:rPr lang="en-GB" sz="2800" b="1" dirty="0" err="1" smtClean="0">
                <a:solidFill>
                  <a:schemeClr val="accent4">
                    <a:lumMod val="50000"/>
                  </a:schemeClr>
                </a:solidFill>
              </a:rPr>
              <a:t>Kathankulam</a:t>
            </a:r>
            <a:r>
              <a:rPr lang="en-GB" sz="2800" b="1" dirty="0" smtClean="0">
                <a:solidFill>
                  <a:schemeClr val="accent4">
                    <a:lumMod val="50000"/>
                  </a:schemeClr>
                </a:solidFill>
              </a:rPr>
              <a:t> Pre school, </a:t>
            </a:r>
            <a:r>
              <a:rPr lang="en-GB" sz="2800" b="1" dirty="0" err="1" smtClean="0">
                <a:solidFill>
                  <a:schemeClr val="accent4">
                    <a:lumMod val="50000"/>
                  </a:schemeClr>
                </a:solidFill>
              </a:rPr>
              <a:t>Kathankulam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abohi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4233056"/>
            <a:ext cx="905433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After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97240" y="221672"/>
            <a:ext cx="10994760" cy="11893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7030A0"/>
                </a:solidFill>
                <a:effectLst/>
              </a:rPr>
              <a:t>b. Improve Physical Resources  (Building, Drinking Water and 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/>
              </a:rPr>
              <a:t>Sanitation) </a:t>
            </a:r>
            <a:r>
              <a:rPr lang="en-US" sz="2800" b="1" i="1" dirty="0" smtClean="0">
                <a:ln w="0"/>
                <a:solidFill>
                  <a:srgbClr val="7030A0"/>
                </a:solidFill>
                <a:effectLst/>
              </a:rPr>
              <a:t>Cont…</a:t>
            </a:r>
            <a:r>
              <a:rPr lang="en-US" sz="2800" b="1" i="1" dirty="0" smtClean="0">
                <a:ln w="0"/>
                <a:solidFill>
                  <a:srgbClr val="7030A0"/>
                </a:solidFill>
                <a:effectLst/>
                <a:latin typeface="Alankaram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  <a:t/>
            </a:r>
            <a:b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</a:b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1448292"/>
            <a:ext cx="1030274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Before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B6DF21-E519-4BF4-BC6D-3879A5BC5B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985310"/>
            <a:ext cx="4170218" cy="2017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38A1F29-CE21-4FC6-B3B2-CC1C7D1E37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3781" y="1981200"/>
            <a:ext cx="4072959" cy="2012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94CEE32-98C9-416C-B24D-F4A1A7AACE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86565" y="1965388"/>
            <a:ext cx="3505435" cy="1978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11C2512-6136-462A-A0FD-0CE4D166B4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78037" y="4655127"/>
            <a:ext cx="4045527" cy="2202873"/>
          </a:xfrm>
          <a:prstGeom prst="rect">
            <a:avLst/>
          </a:prstGeom>
        </p:spPr>
      </p:pic>
      <p:pic>
        <p:nvPicPr>
          <p:cNvPr id="14" name="Picture 13" descr="WhatsApp Image 2021-01-16 at 12.11.29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72945" y="4668983"/>
            <a:ext cx="3519055" cy="2189017"/>
          </a:xfrm>
          <a:prstGeom prst="rect">
            <a:avLst/>
          </a:prstGeom>
        </p:spPr>
      </p:pic>
      <p:pic>
        <p:nvPicPr>
          <p:cNvPr id="18" name="Picture 17" descr="WhatsApp Image 2021-01-16 at 12.11.29 (1)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724400"/>
            <a:ext cx="411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943800"/>
            <a:ext cx="5806453" cy="523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36" tIns="45718" rIns="91436" bIns="45718">
            <a:spAutoFit/>
          </a:bodyPr>
          <a:lstStyle/>
          <a:p>
            <a:r>
              <a:rPr lang="en-GB" sz="2800" b="1" dirty="0" err="1" smtClean="0">
                <a:solidFill>
                  <a:schemeClr val="accent4">
                    <a:lumMod val="50000"/>
                  </a:schemeClr>
                </a:solidFill>
              </a:rPr>
              <a:t>Nedunkulam</a:t>
            </a:r>
            <a:r>
              <a:rPr lang="en-GB" sz="2800" b="1" dirty="0" smtClean="0">
                <a:solidFill>
                  <a:schemeClr val="accent4">
                    <a:lumMod val="50000"/>
                  </a:schemeClr>
                </a:solidFill>
              </a:rPr>
              <a:t> Pre school, </a:t>
            </a:r>
            <a:r>
              <a:rPr lang="en-GB" sz="2800" b="1" dirty="0" err="1" smtClean="0">
                <a:solidFill>
                  <a:schemeClr val="accent4">
                    <a:lumMod val="50000"/>
                  </a:schemeClr>
                </a:solidFill>
              </a:rPr>
              <a:t>Nedunkulam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abohi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4233056"/>
            <a:ext cx="905433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After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97240" y="235527"/>
            <a:ext cx="10994760" cy="11893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7030A0"/>
                </a:solidFill>
                <a:effectLst/>
              </a:rPr>
              <a:t>b. Improve Physical Resources  (Building, Drinking </a:t>
            </a:r>
            <a:r>
              <a:rPr lang="en-US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/>
              </a:rPr>
              <a:t>Water and </a:t>
            </a:r>
            <a:r>
              <a:rPr lang="en-US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/>
              </a:rPr>
              <a:t>Sanitation) </a:t>
            </a:r>
            <a:r>
              <a:rPr lang="en-US" sz="2800" b="1" i="1" dirty="0" smtClean="0">
                <a:ln w="0"/>
                <a:solidFill>
                  <a:srgbClr val="7030A0"/>
                </a:solidFill>
                <a:effectLst/>
              </a:rPr>
              <a:t>Cont…</a:t>
            </a:r>
            <a:r>
              <a:rPr lang="en-US" sz="2800" b="1" i="1" dirty="0" smtClean="0">
                <a:ln w="0"/>
                <a:solidFill>
                  <a:srgbClr val="7030A0"/>
                </a:solidFill>
                <a:latin typeface="Alankaram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  <a:t/>
            </a:r>
            <a:b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</a:b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1448292"/>
            <a:ext cx="1030274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Before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15E59C4-399E-4328-948B-F4160437EE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1884688"/>
            <a:ext cx="4211782" cy="23776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E9CB433-EA7F-460C-AD42-0C645DBD53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8990" y="1787700"/>
            <a:ext cx="1495951" cy="25487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23CB123-7E81-44F8-8ABB-6FC1F65F1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584923" y="1856509"/>
            <a:ext cx="3149877" cy="24453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7675B03-4ABE-492A-8244-5E2EEF5466E8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765964"/>
            <a:ext cx="4197927" cy="20920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9D8367A-9158-45C0-A3CE-C70519250A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2931" y="4793672"/>
            <a:ext cx="3392705" cy="20643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F0C1CCA-A844-40CD-81B8-DD4F49BC40D2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4275" y="4779818"/>
            <a:ext cx="3139341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51403"/>
            <a:ext cx="10994760" cy="1189327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rgbClr val="7030A0"/>
                </a:solidFill>
                <a:effectLst/>
              </a:rPr>
              <a:t>Improve Behavioral Changes in Early Childhood towards Education and Healthy Lifestyle</a:t>
            </a:r>
            <a:r>
              <a:rPr lang="en-US" sz="3800" b="1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3800" b="1" dirty="0" smtClean="0">
                <a:solidFill>
                  <a:schemeClr val="bg1"/>
                </a:solidFill>
                <a:effectLst/>
              </a:rPr>
            </a:br>
            <a:endParaRPr lang="en-US" sz="3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Phase 1 - 2020: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500" dirty="0" smtClean="0"/>
              <a:t>Implement Early Childhood Development Project in </a:t>
            </a:r>
            <a:r>
              <a:rPr lang="en-US" sz="3500" dirty="0" err="1" smtClean="0"/>
              <a:t>Madhu</a:t>
            </a:r>
            <a:r>
              <a:rPr lang="en-US" sz="3500" dirty="0" smtClean="0"/>
              <a:t> </a:t>
            </a:r>
            <a:r>
              <a:rPr lang="en-US" sz="3500" dirty="0" smtClean="0"/>
              <a:t>and </a:t>
            </a:r>
            <a:r>
              <a:rPr lang="en-US" sz="3500" dirty="0" err="1" smtClean="0"/>
              <a:t>Vavuniya</a:t>
            </a:r>
            <a:r>
              <a:rPr lang="en-US" sz="35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Phase 2: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500" dirty="0" smtClean="0"/>
              <a:t>Livelihood program related to the area considering in phase 1.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943800"/>
            <a:ext cx="6396808" cy="523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36" tIns="45718" rIns="91436" bIns="45718">
            <a:spAutoFit/>
          </a:bodyPr>
          <a:lstStyle/>
          <a:p>
            <a:r>
              <a:rPr lang="en-GB" sz="2800" b="1" dirty="0" smtClean="0">
                <a:solidFill>
                  <a:schemeClr val="accent4">
                    <a:lumMod val="50000"/>
                  </a:schemeClr>
                </a:solidFill>
              </a:rPr>
              <a:t>St. Antony’s Pre school, </a:t>
            </a:r>
            <a:r>
              <a:rPr lang="en-GB" sz="2800" b="1" dirty="0" err="1" smtClean="0">
                <a:solidFill>
                  <a:schemeClr val="accent4">
                    <a:lumMod val="50000"/>
                  </a:schemeClr>
                </a:solidFill>
              </a:rPr>
              <a:t>Anthoniyarpuram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abohi" pitchFamily="2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97240" y="221673"/>
            <a:ext cx="10994760" cy="11893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7030A0"/>
                </a:solidFill>
                <a:effectLst/>
              </a:rPr>
              <a:t>b. Improve Physical Resources  (Building, </a:t>
            </a:r>
            <a:r>
              <a:rPr lang="en-US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/>
              </a:rPr>
              <a:t>Drinking Water and </a:t>
            </a:r>
            <a:r>
              <a:rPr lang="en-US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/>
              </a:rPr>
              <a:t>Sanitation) </a:t>
            </a:r>
            <a:r>
              <a:rPr lang="en-US" sz="2800" b="1" i="1" dirty="0" smtClean="0">
                <a:ln w="0"/>
                <a:solidFill>
                  <a:srgbClr val="7030A0"/>
                </a:solidFill>
                <a:effectLst/>
              </a:rPr>
              <a:t>Cont…</a:t>
            </a:r>
            <a:r>
              <a:rPr lang="en-US" sz="2800" b="1" i="1" dirty="0" smtClean="0">
                <a:ln w="0"/>
                <a:solidFill>
                  <a:srgbClr val="7030A0"/>
                </a:solidFill>
                <a:latin typeface="Alankaram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  <a:t/>
            </a:r>
            <a:br>
              <a:rPr lang="en-US" sz="3200" b="1" dirty="0" smtClean="0">
                <a:ln w="0"/>
                <a:solidFill>
                  <a:srgbClr val="7030A0"/>
                </a:solidFill>
                <a:latin typeface="Alankaram" pitchFamily="2" charset="0"/>
              </a:rPr>
            </a:b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C64966-DD92-44F0-9A65-66697D1CE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7" y="1948297"/>
            <a:ext cx="5417127" cy="41754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89F8CE3-098D-4BC0-8FE7-141F8436F09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6622473" y="1934444"/>
            <a:ext cx="5569527" cy="418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0"/>
                <a:solidFill>
                  <a:srgbClr val="7030A0"/>
                </a:solidFill>
                <a:effectLst/>
              </a:rPr>
              <a:t>4. </a:t>
            </a:r>
            <a:r>
              <a:rPr lang="en-GB" b="1" dirty="0" smtClean="0">
                <a:solidFill>
                  <a:srgbClr val="7030A0"/>
                </a:solidFill>
                <a:effectLst/>
              </a:rPr>
              <a:t>Improvement of Parents’ and </a:t>
            </a:r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Children’s</a:t>
            </a:r>
            <a:r>
              <a:rPr lang="en-GB" b="1" dirty="0" smtClean="0">
                <a:solidFill>
                  <a:srgbClr val="7030A0"/>
                </a:solidFill>
                <a:effectLst/>
              </a:rPr>
              <a:t> Health</a:t>
            </a:r>
            <a:r>
              <a:rPr lang="en-US" b="1" dirty="0" smtClean="0">
                <a:ln w="0"/>
                <a:solidFill>
                  <a:srgbClr val="7030A0"/>
                </a:solidFill>
                <a:effectLst/>
              </a:rPr>
              <a:t> </a:t>
            </a:r>
            <a:endParaRPr lang="en-US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481666"/>
          <a:ext cx="12192000" cy="53763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0"/>
              </a:tblGrid>
              <a:tr h="597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75267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a. </a:t>
                      </a:r>
                      <a:r>
                        <a:rPr lang="en-US" sz="28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Organize parents awareness meetings</a:t>
                      </a:r>
                    </a:p>
                    <a:p>
                      <a:endParaRPr 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75267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b. </a:t>
                      </a:r>
                      <a:r>
                        <a:rPr lang="en-US" sz="28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Health activities (Oral Health, Hand washing,…)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</a:tr>
              <a:tr h="1075267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c. </a:t>
                      </a:r>
                      <a:r>
                        <a:rPr lang="en-US" sz="28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Nutrition for children</a:t>
                      </a:r>
                    </a:p>
                    <a:p>
                      <a:endParaRPr 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53163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d. </a:t>
                      </a:r>
                      <a:r>
                        <a:rPr lang="en-US" sz="28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Measure health status of children, reporting and make referrals. </a:t>
                      </a:r>
                    </a:p>
                    <a:p>
                      <a:endParaRPr 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040" y="0"/>
            <a:ext cx="10994760" cy="118932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/>
              </a:rPr>
              <a:t>Rebuilt New Preschool at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Savarikulam</a:t>
            </a:r>
            <a:r>
              <a:rPr lang="en-US" sz="4400" b="1" dirty="0" smtClean="0">
                <a:effectLst/>
              </a:rPr>
              <a:t> </a:t>
            </a:r>
            <a:endParaRPr lang="en-US" sz="4400" b="1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54802C-22D9-472D-9AA0-1EFD3DC10B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1854194"/>
            <a:ext cx="4696690" cy="2235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BBB860-F0B5-4DD4-A339-91FB111AB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4654644"/>
            <a:ext cx="4662770" cy="22033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1448292"/>
            <a:ext cx="1030274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Before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4233056"/>
            <a:ext cx="905433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After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WhatsApp Image 2021-01-08 at 10.43.0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545" y="1856511"/>
            <a:ext cx="4590473" cy="2299854"/>
          </a:xfrm>
          <a:prstGeom prst="rect">
            <a:avLst/>
          </a:prstGeom>
        </p:spPr>
      </p:pic>
      <p:pic>
        <p:nvPicPr>
          <p:cNvPr id="12" name="Picture 11" descr="WhatsApp Image 2021-01-16 at 12.23.5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275" y="4253345"/>
            <a:ext cx="2524725" cy="2604655"/>
          </a:xfrm>
          <a:prstGeom prst="rect">
            <a:avLst/>
          </a:prstGeom>
        </p:spPr>
      </p:pic>
      <p:pic>
        <p:nvPicPr>
          <p:cNvPr id="13" name="Picture 12" descr="WhatsApp Image 2021-01-16 at 12.22.1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246" y="4627419"/>
            <a:ext cx="4192154" cy="22305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240" y="0"/>
            <a:ext cx="10994760" cy="118932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/>
              </a:rPr>
              <a:t>Renovation work at </a:t>
            </a:r>
            <a:r>
              <a:rPr lang="en-US" sz="4400" b="1" dirty="0" err="1" smtClean="0">
                <a:effectLst/>
              </a:rPr>
              <a:t>Thenudaiyan</a:t>
            </a:r>
            <a:r>
              <a:rPr lang="en-US" sz="4400" b="1" dirty="0" smtClean="0">
                <a:effectLst/>
              </a:rPr>
              <a:t> Preschool</a:t>
            </a:r>
            <a:endParaRPr lang="en-US" sz="44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1448292"/>
            <a:ext cx="1030274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Before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1BE534-3D8F-4284-B8AA-EECB077D974E}"/>
              </a:ext>
            </a:extLst>
          </p:cNvPr>
          <p:cNvSpPr/>
          <p:nvPr/>
        </p:nvSpPr>
        <p:spPr>
          <a:xfrm>
            <a:off x="0" y="4233056"/>
            <a:ext cx="905433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After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F8A7DB-1E01-41B4-BD7D-E8F4B0E2A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40" y="1855138"/>
            <a:ext cx="4300751" cy="23179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A94C60A-53C1-493F-AB64-145C2DF36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83927" y="1861008"/>
            <a:ext cx="4114800" cy="22952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826CCFC-D44B-4BE1-996F-6504ACE796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7502" y="4752109"/>
            <a:ext cx="4286897" cy="21058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DC6F680-5A2A-4A76-83BE-36D98FAA1C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56218" y="4682836"/>
            <a:ext cx="4135167" cy="21751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/>
              </a:rPr>
              <a:t>Challenges</a:t>
            </a:r>
            <a:endParaRPr lang="en-US" sz="4000" b="1" dirty="0"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440549"/>
          <a:ext cx="12192000" cy="54174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0"/>
              </a:tblGrid>
              <a:tr h="4404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0937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Schools were closed due to Corona outbreak, when initiated the project.</a:t>
                      </a:r>
                    </a:p>
                    <a:p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51863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Since the nature of work and quantity differs for each school, it was difficult to identify the workers / contractors at the respective areas.</a:t>
                      </a:r>
                    </a:p>
                    <a:p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60937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Needed to pay high wages to selected labourers / contractors.</a:t>
                      </a:r>
                    </a:p>
                    <a:p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51863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Needed to include the cost for meals, transport and accommodation, when labourers / contractors were received from other areas.</a:t>
                      </a:r>
                    </a:p>
                    <a:p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6093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Teacher training for </a:t>
                      </a:r>
                      <a:r>
                        <a:rPr lang="en-US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Vavuniya</a:t>
                      </a:r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North Zone</a:t>
                      </a:r>
                      <a:r>
                        <a:rPr lang="en-US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postponed 3 times due to corona.</a:t>
                      </a:r>
                    </a:p>
                    <a:p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9FA4411-0630-4BF1-BBD5-67C5CD1EC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107728"/>
            <a:ext cx="65" cy="25713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9DDDAF8-97F4-44BA-BEC6-E7F0F89F0D9A}"/>
              </a:ext>
            </a:extLst>
          </p:cNvPr>
          <p:cNvSpPr/>
          <p:nvPr/>
        </p:nvSpPr>
        <p:spPr>
          <a:xfrm>
            <a:off x="872836" y="2101773"/>
            <a:ext cx="5430982" cy="1123380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6700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JULIAN" panose="02000000000000000000" pitchFamily="2" charset="0"/>
              </a:rPr>
              <a:t>THANK YOU</a:t>
            </a:r>
            <a:endParaRPr lang="en-US" sz="6700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nkar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5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ocation within Sri Lanka">
            <a:extLst>
              <a:ext uri="{FF2B5EF4-FFF2-40B4-BE49-F238E27FC236}">
                <a16:creationId xmlns:a16="http://schemas.microsoft.com/office/drawing/2014/main" xmlns="" id="{919A641D-8E67-4114-8E53-B5065D4FC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02980" y="1443844"/>
            <a:ext cx="2189020" cy="28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Manthai west hd images">
            <a:extLst>
              <a:ext uri="{FF2B5EF4-FFF2-40B4-BE49-F238E27FC236}">
                <a16:creationId xmlns:a16="http://schemas.microsoft.com/office/drawing/2014/main" xmlns="" id="{E622B14C-C3C5-425E-8F0C-C30FD1C95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621317" y="1991364"/>
            <a:ext cx="166279" cy="2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1338129-A308-4952-BE2A-032539DAD645}"/>
              </a:ext>
            </a:extLst>
          </p:cNvPr>
          <p:cNvSpPr/>
          <p:nvPr/>
        </p:nvSpPr>
        <p:spPr>
          <a:xfrm>
            <a:off x="567703" y="1640467"/>
            <a:ext cx="6860653" cy="671847"/>
          </a:xfrm>
          <a:prstGeom prst="rect">
            <a:avLst/>
          </a:prstGeom>
          <a:noFill/>
        </p:spPr>
        <p:txBody>
          <a:bodyPr wrap="none" lIns="91436" tIns="45718" rIns="9143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Madhu</a:t>
            </a:r>
            <a:r>
              <a:rPr lang="en-US" sz="2800" b="1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Education </a:t>
            </a:r>
            <a:r>
              <a:rPr lang="en-US" sz="2800" b="1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Zone - </a:t>
            </a:r>
            <a:r>
              <a:rPr lang="en-US" sz="2400" b="1" dirty="0" err="1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Manthai</a:t>
            </a:r>
            <a:r>
              <a:rPr lang="en-US" sz="2400" b="1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West Division</a:t>
            </a:r>
            <a:r>
              <a:rPr lang="en-US" sz="2400" b="1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1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nkaram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E8237E-B258-4CC4-A914-5DDD76562BA9}"/>
              </a:ext>
            </a:extLst>
          </p:cNvPr>
          <p:cNvSpPr/>
          <p:nvPr/>
        </p:nvSpPr>
        <p:spPr>
          <a:xfrm>
            <a:off x="2895600" y="0"/>
            <a:ext cx="5638799" cy="193898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7030A0"/>
                </a:solidFill>
              </a:rPr>
              <a:t>Implementing </a:t>
            </a:r>
            <a:r>
              <a:rPr lang="en-US" sz="4800" b="1" dirty="0" smtClean="0">
                <a:ln w="0"/>
                <a:solidFill>
                  <a:srgbClr val="7030A0"/>
                </a:solidFill>
              </a:rPr>
              <a:t>Areas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Phase 1</a:t>
            </a:r>
            <a:endParaRPr lang="en-US" sz="3200" b="1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nkaram" pitchFamily="2" charset="0"/>
            </a:endParaRPr>
          </a:p>
          <a:p>
            <a:pPr algn="ctr"/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nkaram" pitchFamily="2" charset="0"/>
              </a:rPr>
              <a:t>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5C2FD0E-0409-4647-87D2-76E3B43494A3}"/>
              </a:ext>
            </a:extLst>
          </p:cNvPr>
          <p:cNvSpPr/>
          <p:nvPr/>
        </p:nvSpPr>
        <p:spPr>
          <a:xfrm>
            <a:off x="582368" y="2225176"/>
            <a:ext cx="8145996" cy="1292658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Vavuniya</a:t>
            </a:r>
            <a:r>
              <a:rPr lang="en-US" sz="2800" b="1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North Education </a:t>
            </a:r>
            <a:r>
              <a:rPr lang="en-US" sz="2800" b="1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Zone - </a:t>
            </a:r>
            <a:r>
              <a:rPr lang="en-US" sz="2400" b="1" dirty="0" err="1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Omanthai</a:t>
            </a:r>
            <a:r>
              <a:rPr lang="en-US" sz="2400" b="1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Division</a:t>
            </a:r>
            <a:r>
              <a:rPr lang="en-US" sz="2400" b="1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1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nkaram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nkaram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nkaram" pitchFamily="2" charset="0"/>
              </a:rPr>
              <a:t>	</a:t>
            </a:r>
            <a:r>
              <a:rPr lang="en-US" sz="2400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nkaram" pitchFamily="2" charset="0"/>
              </a:rPr>
              <a:t>									</a:t>
            </a:r>
            <a:r>
              <a:rPr lang="en-US" sz="2400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nkaram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ankaram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Nedunkerni</a:t>
            </a:r>
            <a:r>
              <a:rPr lang="en-US" sz="2400" b="1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Division</a:t>
            </a:r>
            <a:endParaRPr lang="en-US" sz="2400" b="1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ankaram" pitchFamily="2" charset="0"/>
            </a:endParaRPr>
          </a:p>
        </p:txBody>
      </p:sp>
      <p:cxnSp>
        <p:nvCxnSpPr>
          <p:cNvPr id="7" name="Straight Arrow Connector 6"/>
          <p:cNvCxnSpPr>
            <a:cxnSpLocks/>
            <a:endCxn id="8" idx="3"/>
          </p:cNvCxnSpPr>
          <p:nvPr/>
        </p:nvCxnSpPr>
        <p:spPr>
          <a:xfrm>
            <a:off x="7162799" y="2092036"/>
            <a:ext cx="3624797" cy="397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8063345" y="2382983"/>
            <a:ext cx="2701637" cy="443344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51B8DF88-A60D-4027-86E8-1449D6379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2725349"/>
              </p:ext>
            </p:extLst>
          </p:nvPr>
        </p:nvGraphicFramePr>
        <p:xfrm>
          <a:off x="0" y="4254016"/>
          <a:ext cx="12191999" cy="26039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99071">
                  <a:extLst>
                    <a:ext uri="{9D8B030D-6E8A-4147-A177-3AD203B41FA5}">
                      <a16:colId xmlns:a16="http://schemas.microsoft.com/office/drawing/2014/main" xmlns="" val="1668526821"/>
                    </a:ext>
                  </a:extLst>
                </a:gridCol>
                <a:gridCol w="3019109">
                  <a:extLst>
                    <a:ext uri="{9D8B030D-6E8A-4147-A177-3AD203B41FA5}">
                      <a16:colId xmlns:a16="http://schemas.microsoft.com/office/drawing/2014/main" xmlns="" val="2407433594"/>
                    </a:ext>
                  </a:extLst>
                </a:gridCol>
                <a:gridCol w="2036814">
                  <a:extLst>
                    <a:ext uri="{9D8B030D-6E8A-4147-A177-3AD203B41FA5}">
                      <a16:colId xmlns:a16="http://schemas.microsoft.com/office/drawing/2014/main" xmlns="" val="342008918"/>
                    </a:ext>
                  </a:extLst>
                </a:gridCol>
                <a:gridCol w="2484626">
                  <a:extLst>
                    <a:ext uri="{9D8B030D-6E8A-4147-A177-3AD203B41FA5}">
                      <a16:colId xmlns:a16="http://schemas.microsoft.com/office/drawing/2014/main" xmlns="" val="496389589"/>
                    </a:ext>
                  </a:extLst>
                </a:gridCol>
                <a:gridCol w="2152379">
                  <a:extLst>
                    <a:ext uri="{9D8B030D-6E8A-4147-A177-3AD203B41FA5}">
                      <a16:colId xmlns:a16="http://schemas.microsoft.com/office/drawing/2014/main" xmlns="" val="2665993603"/>
                    </a:ext>
                  </a:extLst>
                </a:gridCol>
              </a:tblGrid>
              <a:tr h="6324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Division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Number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Cluster Schools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Number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Pre-Schools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Number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Teachers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Number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Students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4186386"/>
                  </a:ext>
                </a:extLst>
              </a:tr>
              <a:tr h="433149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Manthai</a:t>
                      </a:r>
                      <a:r>
                        <a:rPr lang="en-GB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West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06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43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69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780</a:t>
                      </a:r>
                      <a:endParaRPr lang="en-GB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2627285"/>
                  </a:ext>
                </a:extLst>
              </a:tr>
              <a:tr h="4331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Nedunkerny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51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667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7684076"/>
                  </a:ext>
                </a:extLst>
              </a:tr>
              <a:tr h="470246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Omanthai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51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64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536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9157139"/>
                  </a:ext>
                </a:extLst>
              </a:tr>
              <a:tr h="566400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Total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134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184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1983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7254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39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8DBBF-9E15-41CF-A90E-BA57220E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55" y="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effectLst/>
              </a:rPr>
              <a:t>Project </a:t>
            </a:r>
            <a:r>
              <a:rPr lang="en-GB" b="1" dirty="0" smtClean="0">
                <a:solidFill>
                  <a:srgbClr val="7030A0"/>
                </a:solidFill>
                <a:effectLst/>
              </a:rPr>
              <a:t>Includes</a:t>
            </a:r>
            <a:r>
              <a:rPr lang="en-GB" b="1" dirty="0" smtClean="0">
                <a:solidFill>
                  <a:srgbClr val="7030A0"/>
                </a:solidFill>
                <a:effectLst/>
                <a:latin typeface="Alankaram" pitchFamily="2" charset="0"/>
              </a:rPr>
              <a:t> </a:t>
            </a:r>
            <a:endParaRPr lang="en-US" b="1" dirty="0">
              <a:solidFill>
                <a:srgbClr val="7030A0"/>
              </a:solidFill>
              <a:effectLst/>
              <a:latin typeface="Alankaram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A2077CA-D7C5-449A-9EA5-C47B79F9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53424" y="6492876"/>
            <a:ext cx="1938576" cy="365125"/>
          </a:xfrm>
        </p:spPr>
        <p:txBody>
          <a:bodyPr/>
          <a:lstStyle/>
          <a:p>
            <a:r>
              <a:rPr lang="en-US" dirty="0" err="1"/>
              <a:t>T.Yasotharan</a:t>
            </a:r>
            <a:r>
              <a:rPr lang="en-US" dirty="0"/>
              <a:t> FO -IMHO-Lanka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510147"/>
          <a:ext cx="12191999" cy="53478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1999"/>
              </a:tblGrid>
              <a:tr h="652176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173919">
                <a:tc>
                  <a:txBody>
                    <a:bodyPr/>
                    <a:lstStyle/>
                    <a:p>
                      <a:pPr marL="457200" marR="0" indent="-45720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1. Approval and </a:t>
                      </a:r>
                      <a:r>
                        <a:rPr lang="en-GB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</a:t>
                      </a:r>
                      <a:r>
                        <a:rPr lang="en-GB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aseline study</a:t>
                      </a:r>
                    </a:p>
                    <a:p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3919">
                <a:tc>
                  <a:txBody>
                    <a:bodyPr/>
                    <a:lstStyle/>
                    <a:p>
                      <a:pPr marL="457200" marR="0" indent="-45720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2. Capacity development of Teachers</a:t>
                      </a:r>
                      <a:endParaRPr lang="en-US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i="0" u="none" strike="noStrike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Helvetica-Bold"/>
                      </a:endParaRPr>
                    </a:p>
                  </a:txBody>
                  <a:tcPr/>
                </a:tc>
              </a:tr>
              <a:tr h="1173919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3. Infrastructure development  for 8 model schools &amp; Management</a:t>
                      </a:r>
                      <a:endParaRPr lang="en-GB" sz="18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3919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4. Improvement of Parents’ and Children’s Health</a:t>
                      </a:r>
                      <a:endParaRPr lang="en-US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61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effectLst/>
              </a:rPr>
              <a:t>1. Approval </a:t>
            </a:r>
            <a:r>
              <a:rPr lang="en-GB" sz="4000" b="1" dirty="0" smtClean="0">
                <a:solidFill>
                  <a:srgbClr val="7030A0"/>
                </a:solidFill>
                <a:effectLst/>
              </a:rPr>
              <a:t>and Baseline study</a:t>
            </a:r>
            <a:endParaRPr lang="en-US" sz="4000" dirty="0">
              <a:solidFill>
                <a:srgbClr val="7030A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T.Yasotharan FO -IMHO-Lanka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482437"/>
          <a:ext cx="6567055" cy="53755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567055"/>
              </a:tblGrid>
              <a:tr h="50412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1070378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Approval by Secretary, MOE, NP.</a:t>
                      </a:r>
                    </a:p>
                    <a:p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0053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Baseline study for phase 1.  </a:t>
                      </a:r>
                    </a:p>
                    <a:p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0053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Introductory workshop regarding the Project.</a:t>
                      </a:r>
                    </a:p>
                    <a:p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CEEA5C8-4EBA-45DB-84A3-40A46BDFDC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22474" y="2313710"/>
            <a:ext cx="2812471" cy="1704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FBF64F7-5A8E-41EA-9294-EA974D47A4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48800" y="2334083"/>
            <a:ext cx="2743200" cy="1699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76940AC-87D5-4429-85AC-BF19F9B47D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94764" y="4918364"/>
            <a:ext cx="2826327" cy="19396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C1835A4-E54D-4E5A-BD97-94DF1F8D6C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07236" y="4911122"/>
            <a:ext cx="2784764" cy="1946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effectLst/>
              </a:rPr>
              <a:t>2. Capacity </a:t>
            </a:r>
            <a:r>
              <a:rPr lang="en-GB" b="1" dirty="0" smtClean="0">
                <a:solidFill>
                  <a:srgbClr val="7030A0"/>
                </a:solidFill>
                <a:effectLst/>
              </a:rPr>
              <a:t>development of </a:t>
            </a:r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Teachers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T.Yasotharan FO -IMHO-Lanka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272554"/>
          <a:ext cx="12192000" cy="55854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0"/>
              </a:tblGrid>
              <a:tr h="2362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8312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Assist teachers to reach adequate educational qualifications</a:t>
                      </a:r>
                      <a:endParaRPr lang="en-GB" sz="2000" b="1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  <a:p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38312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Provide opportunities to get vocational qualifications</a:t>
                      </a:r>
                      <a:endParaRPr lang="en-GB" sz="2000" b="1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  <a:p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35309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Encourage practical based, child friendly and participatory learning approaches through Activity Based Training</a:t>
                      </a:r>
                      <a:r>
                        <a:rPr lang="en-GB" sz="2000" b="1" baseline="0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GB" sz="2000" b="1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  <a:p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38312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Provide training to teachers to identify the children with special needs.</a:t>
                      </a:r>
                      <a:endParaRPr lang="en-GB" sz="2000" b="1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  <a:p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38312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Establish model school.</a:t>
                      </a:r>
                      <a:endParaRPr lang="en-GB" sz="2000" b="1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  <a:p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22006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Provide </a:t>
                      </a:r>
                      <a:r>
                        <a:rPr lang="en-GB" sz="2000" b="1" dirty="0" err="1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ToT</a:t>
                      </a:r>
                      <a:r>
                        <a:rPr lang="en-GB" sz="20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training to the selected pre-school teachers. </a:t>
                      </a:r>
                      <a:endParaRPr lang="en-GB" sz="2000" b="1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  <a:p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38312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Provide trainings with the support of these </a:t>
                      </a:r>
                      <a:r>
                        <a:rPr lang="en-GB" sz="2000" b="1" dirty="0" err="1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ToTs</a:t>
                      </a:r>
                      <a:r>
                        <a:rPr lang="en-GB" sz="2000" b="1" dirty="0" smtClean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at the model school.</a:t>
                      </a:r>
                      <a:endParaRPr lang="en-GB" sz="2000" b="1" dirty="0" smtClean="0">
                        <a:ln w="0"/>
                        <a:solidFill>
                          <a:schemeClr val="accent4">
                            <a:lumMod val="50000"/>
                          </a:schemeClr>
                        </a:solidFill>
                        <a:latin typeface="Alankaram" pitchFamily="2" charset="0"/>
                      </a:endParaRPr>
                    </a:p>
                    <a:p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9E8C29-0511-42AF-AE79-64F6533B25A9}"/>
              </a:ext>
            </a:extLst>
          </p:cNvPr>
          <p:cNvSpPr/>
          <p:nvPr/>
        </p:nvSpPr>
        <p:spPr>
          <a:xfrm>
            <a:off x="826781" y="906380"/>
            <a:ext cx="11365219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4 Days </a:t>
            </a:r>
            <a:r>
              <a:rPr lang="en-GB" sz="2400" b="1" dirty="0">
                <a:solidFill>
                  <a:srgbClr val="7030A0"/>
                </a:solidFill>
              </a:rPr>
              <a:t>Residential Workshop for 68 Teachers as 2 </a:t>
            </a:r>
            <a:r>
              <a:rPr lang="en-GB" sz="2400" b="1" dirty="0" smtClean="0">
                <a:solidFill>
                  <a:srgbClr val="7030A0"/>
                </a:solidFill>
              </a:rPr>
              <a:t>batches </a:t>
            </a: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GB" sz="2400" b="1" dirty="0" err="1" smtClean="0">
                <a:solidFill>
                  <a:schemeClr val="accent4">
                    <a:lumMod val="50000"/>
                  </a:schemeClr>
                </a:solidFill>
              </a:rPr>
              <a:t>Manthai</a:t>
            </a: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</a:rPr>
              <a:t> west and </a:t>
            </a:r>
            <a:r>
              <a:rPr lang="en-GB" sz="2400" b="1" dirty="0" err="1" smtClean="0">
                <a:solidFill>
                  <a:schemeClr val="accent4">
                    <a:lumMod val="50000"/>
                  </a:schemeClr>
                </a:solidFill>
              </a:rPr>
              <a:t>Maskeliya</a:t>
            </a: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78C7C0-2900-4A55-BCD9-52397060FA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35260" y="1472040"/>
            <a:ext cx="3056739" cy="1725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C7DF85-18C7-4455-8ACE-00E9C81169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53229" y="3297129"/>
            <a:ext cx="3038771" cy="17154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549A3A3-D747-41D4-BED3-FCF335A7C9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53672" y="5142817"/>
            <a:ext cx="3038327" cy="17151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86281AD-0C57-4C5B-A8D6-6E951C662EE2}"/>
              </a:ext>
            </a:extLst>
          </p:cNvPr>
          <p:cNvSpPr/>
          <p:nvPr/>
        </p:nvSpPr>
        <p:spPr>
          <a:xfrm>
            <a:off x="3663475" y="0"/>
            <a:ext cx="4045074" cy="75930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 smtClean="0">
                <a:solidFill>
                  <a:srgbClr val="7030A0"/>
                </a:solidFill>
                <a:latin typeface="+mj-lt"/>
              </a:rPr>
              <a:t>Activity Based Training</a:t>
            </a:r>
            <a:endParaRPr lang="en-GB" sz="3200" b="1" dirty="0">
              <a:solidFill>
                <a:srgbClr val="7030A0"/>
              </a:solidFill>
              <a:latin typeface="Alankaram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F7C19C13-389C-4970-AB01-34CEBD957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790065"/>
              </p:ext>
            </p:extLst>
          </p:nvPr>
        </p:nvGraphicFramePr>
        <p:xfrm>
          <a:off x="-1" y="1425796"/>
          <a:ext cx="9171709" cy="54322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171709">
                  <a:extLst>
                    <a:ext uri="{9D8B030D-6E8A-4147-A177-3AD203B41FA5}">
                      <a16:colId xmlns:a16="http://schemas.microsoft.com/office/drawing/2014/main" xmlns="" val="1699645429"/>
                    </a:ext>
                  </a:extLst>
                </a:gridCol>
              </a:tblGrid>
              <a:tr h="4765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Contents of the Workshop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5290249"/>
                  </a:ext>
                </a:extLst>
              </a:tr>
              <a:tr h="476509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Cognitive related matters (Language, Mathematics)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5351816"/>
                  </a:ext>
                </a:extLst>
              </a:tr>
              <a:tr h="476509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Realising the situation and acting.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0253525"/>
                  </a:ext>
                </a:extLst>
              </a:tr>
              <a:tr h="476509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Development of creative and innovative activities 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1581456"/>
                  </a:ext>
                </a:extLst>
              </a:tr>
              <a:tr h="857716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Emotional development activities, aesthetic studies, creative activities.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6698683"/>
                  </a:ext>
                </a:extLst>
              </a:tr>
              <a:tr h="7624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Finding out the needy forms and preparing model tables to enter the programmes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Bamini" pitchFamily="2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3210068"/>
                  </a:ext>
                </a:extLst>
              </a:tr>
              <a:tr h="476509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Matters related to chid rights and quality circle.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3203784"/>
                  </a:ext>
                </a:extLst>
              </a:tr>
              <a:tr h="476509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Pre-school management, leadership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3973873"/>
                  </a:ext>
                </a:extLst>
              </a:tr>
              <a:tr h="476509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Non-violence communication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2306356"/>
                  </a:ext>
                </a:extLst>
              </a:tr>
              <a:tr h="476509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Importance of keeping registers.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amin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6603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60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F7DA9E-30CE-4C03-8BF5-1BB806E568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02436" y="1482114"/>
            <a:ext cx="3089564" cy="17022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D5F84F5-5A88-480A-8EC0-20E8C8311C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15176" y="3288348"/>
            <a:ext cx="3076824" cy="1754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FFAD68-F779-42F4-B6E6-B394C2821E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20512" y="5124096"/>
            <a:ext cx="3071488" cy="17339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1DC4CB-5776-43D5-B202-712ACA50B6E9}"/>
              </a:ext>
            </a:extLst>
          </p:cNvPr>
          <p:cNvSpPr/>
          <p:nvPr/>
        </p:nvSpPr>
        <p:spPr>
          <a:xfrm>
            <a:off x="2610530" y="235527"/>
            <a:ext cx="5397047" cy="75930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 smtClean="0">
                <a:solidFill>
                  <a:srgbClr val="7030A0"/>
                </a:solidFill>
              </a:rPr>
              <a:t>Activity Based </a:t>
            </a:r>
            <a:r>
              <a:rPr lang="en-GB" sz="3200" b="1" dirty="0" smtClean="0">
                <a:solidFill>
                  <a:srgbClr val="7030A0"/>
                </a:solidFill>
              </a:rPr>
              <a:t>Training </a:t>
            </a:r>
            <a:r>
              <a:rPr lang="en-GB" sz="3200" b="1" i="1" dirty="0" smtClean="0">
                <a:solidFill>
                  <a:srgbClr val="7030A0"/>
                </a:solidFill>
              </a:rPr>
              <a:t>cont…..</a:t>
            </a:r>
            <a:endParaRPr lang="en-GB" sz="3200" b="1" i="1" dirty="0">
              <a:solidFill>
                <a:srgbClr val="7030A0"/>
              </a:solidFill>
              <a:latin typeface="Alankaram" pitchFamily="2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F7C19C13-389C-4970-AB01-34CEBD957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5866588"/>
              </p:ext>
            </p:extLst>
          </p:nvPr>
        </p:nvGraphicFramePr>
        <p:xfrm>
          <a:off x="0" y="1441909"/>
          <a:ext cx="9104244" cy="54160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104244">
                  <a:extLst>
                    <a:ext uri="{9D8B030D-6E8A-4147-A177-3AD203B41FA5}">
                      <a16:colId xmlns:a16="http://schemas.microsoft.com/office/drawing/2014/main" xmlns="" val="1699645429"/>
                    </a:ext>
                  </a:extLst>
                </a:gridCol>
              </a:tblGrid>
              <a:tr h="509883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/>
                        <a:t>Contents of the Workshop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25290249"/>
                  </a:ext>
                </a:extLst>
              </a:tr>
              <a:tr h="509883">
                <a:tc>
                  <a:txBody>
                    <a:bodyPr/>
                    <a:lstStyle/>
                    <a:p>
                      <a:pPr algn="l"/>
                      <a:r>
                        <a:rPr lang="en-GB" sz="2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Oral Health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55351816"/>
                  </a:ext>
                </a:extLst>
              </a:tr>
              <a:tr h="509883">
                <a:tc>
                  <a:txBody>
                    <a:bodyPr/>
                    <a:lstStyle/>
                    <a:p>
                      <a:pPr algn="l"/>
                      <a:r>
                        <a:rPr lang="en-GB" sz="2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Healthy food habits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10253525"/>
                  </a:ext>
                </a:extLst>
              </a:tr>
              <a:tr h="509883">
                <a:tc>
                  <a:txBody>
                    <a:bodyPr/>
                    <a:lstStyle/>
                    <a:p>
                      <a:pPr algn="l"/>
                      <a:r>
                        <a:rPr lang="en-GB" sz="2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Management of Home Gardening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21581456"/>
                  </a:ext>
                </a:extLst>
              </a:tr>
              <a:tr h="509883">
                <a:tc>
                  <a:txBody>
                    <a:bodyPr/>
                    <a:lstStyle/>
                    <a:p>
                      <a:pPr algn="l"/>
                      <a:r>
                        <a:rPr lang="en-GB" sz="2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Breathing Exercises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96698683"/>
                  </a:ext>
                </a:extLst>
              </a:tr>
              <a:tr h="509883">
                <a:tc>
                  <a:txBody>
                    <a:bodyPr/>
                    <a:lstStyle/>
                    <a:p>
                      <a:pPr algn="l"/>
                      <a:r>
                        <a:rPr lang="en-GB" sz="2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Psychological Wellbeing for Children and Teachers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3210068"/>
                  </a:ext>
                </a:extLst>
              </a:tr>
              <a:tr h="509883">
                <a:tc>
                  <a:txBody>
                    <a:bodyPr/>
                    <a:lstStyle/>
                    <a:p>
                      <a:pPr algn="l"/>
                      <a:r>
                        <a:rPr lang="en-GB" sz="2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An Introduction – Pre school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3203784"/>
                  </a:ext>
                </a:extLst>
              </a:tr>
              <a:tr h="509883">
                <a:tc>
                  <a:txBody>
                    <a:bodyPr/>
                    <a:lstStyle/>
                    <a:p>
                      <a:pPr algn="l"/>
                      <a:r>
                        <a:rPr lang="en-GB" sz="2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Activities for Pre school Teachers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82306356"/>
                  </a:ext>
                </a:extLst>
              </a:tr>
              <a:tr h="509883">
                <a:tc>
                  <a:txBody>
                    <a:bodyPr/>
                    <a:lstStyle/>
                    <a:p>
                      <a:pPr algn="l"/>
                      <a:r>
                        <a:rPr lang="en-GB" sz="2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Presentation skills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amini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96603610"/>
                  </a:ext>
                </a:extLst>
              </a:tr>
              <a:tr h="413572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Integrated Approaches in Teaching and Learning Park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66054472"/>
                  </a:ext>
                </a:extLst>
              </a:tr>
              <a:tr h="4135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Subjects related to physical development and Group activities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Bamini" pitchFamily="2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4667965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96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B26C6F-6FDB-4622-87D6-501F96A639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4046295"/>
            <a:ext cx="6042292" cy="2811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9BBCB8-C7E7-4394-87F9-95FB07A971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786636"/>
            <a:ext cx="2623935" cy="1783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17DE6F-659E-4270-9F01-43CDC0AF60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71430" y="1770214"/>
            <a:ext cx="3158751" cy="17831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2F32BB-CCD9-41D9-9BBD-65C5479743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0385" y="1755435"/>
            <a:ext cx="3158751" cy="17831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B7A6E77-42E4-4108-9C24-A7DD48CF8E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45783" y="1703508"/>
            <a:ext cx="2646218" cy="18593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2C90AA7-0300-436C-A46E-62DBF8AAE8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03301" y="4044520"/>
            <a:ext cx="5888699" cy="2813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B1DC4CB-5776-43D5-B202-712ACA50B6E9}"/>
              </a:ext>
            </a:extLst>
          </p:cNvPr>
          <p:cNvSpPr/>
          <p:nvPr/>
        </p:nvSpPr>
        <p:spPr>
          <a:xfrm>
            <a:off x="2638239" y="277091"/>
            <a:ext cx="5397047" cy="75930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 smtClean="0">
                <a:solidFill>
                  <a:srgbClr val="7030A0"/>
                </a:solidFill>
              </a:rPr>
              <a:t>Activity Based </a:t>
            </a:r>
            <a:r>
              <a:rPr lang="en-GB" sz="3200" b="1" dirty="0" smtClean="0">
                <a:solidFill>
                  <a:srgbClr val="7030A0"/>
                </a:solidFill>
              </a:rPr>
              <a:t>Training </a:t>
            </a:r>
            <a:r>
              <a:rPr lang="en-GB" sz="3200" b="1" i="1" dirty="0" smtClean="0">
                <a:solidFill>
                  <a:srgbClr val="7030A0"/>
                </a:solidFill>
              </a:rPr>
              <a:t>cont…..</a:t>
            </a:r>
            <a:endParaRPr lang="en-GB" sz="3200" b="1" i="1" dirty="0">
              <a:solidFill>
                <a:srgbClr val="7030A0"/>
              </a:solidFill>
              <a:latin typeface="Alankaram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9375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3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0380-lilac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160380-lilac-template-16x9</Template>
  <TotalTime>2899</TotalTime>
  <Words>827</Words>
  <Application>Microsoft Office PowerPoint</Application>
  <PresentationFormat>Custom</PresentationFormat>
  <Paragraphs>181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160380-lilac-template-16x9</vt:lpstr>
      <vt:lpstr>International Medical Health Organization  Early Childhood Project 2020 </vt:lpstr>
      <vt:lpstr>Improve Behavioral Changes in Early Childhood towards Education and Healthy Lifestyle </vt:lpstr>
      <vt:lpstr>Slide 3</vt:lpstr>
      <vt:lpstr>Project Includes </vt:lpstr>
      <vt:lpstr>1. Approval and Baseline study</vt:lpstr>
      <vt:lpstr>2. Capacity development of Teachers</vt:lpstr>
      <vt:lpstr>Slide 7</vt:lpstr>
      <vt:lpstr>Slide 8</vt:lpstr>
      <vt:lpstr>Slide 9</vt:lpstr>
      <vt:lpstr>3. Infrastructure development for 8 model schools &amp; Management</vt:lpstr>
      <vt:lpstr>Slide 11</vt:lpstr>
      <vt:lpstr>b. Improve Physical Resources  (Building, Drinking Water and Sanitation)  </vt:lpstr>
      <vt:lpstr>b. Improve Physical Resources  (Building, Drinking Water and Sanitation) Cont…  </vt:lpstr>
      <vt:lpstr>b. Improve Physical Resources  (Building, Drinking Water and Sanitation) Cont…  </vt:lpstr>
      <vt:lpstr>b. Improve Physical Resources  (Building, Drinking Water and Sanitation) Cont…  </vt:lpstr>
      <vt:lpstr>b. Improve Physical Resources  (Building, Drinking Water and Sanitation) Cont…  </vt:lpstr>
      <vt:lpstr>b. Improve Physical Resources  (Building, Drinking Water and Sanitation) Cont…  </vt:lpstr>
      <vt:lpstr>b. Improve Physical Resources  (Building, Drinking Water and Sanitation) Cont…  </vt:lpstr>
      <vt:lpstr>b. Improve Physical Resources  (Building, Drinking Water and Sanitation) Cont…  </vt:lpstr>
      <vt:lpstr>b. Improve Physical Resources  (Building, Drinking Water and Sanitation) Cont…  </vt:lpstr>
      <vt:lpstr>4. Improvement of Parents’ and Children’s Health </vt:lpstr>
      <vt:lpstr>Rebuilt New Preschool at Savarikulam </vt:lpstr>
      <vt:lpstr>Renovation work at Thenudaiyan Preschool</vt:lpstr>
      <vt:lpstr>Challenges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Medical and Health Organization – Lanka IMHO- Lanka</dc:title>
  <dc:creator>hp</dc:creator>
  <cp:lastModifiedBy>HP</cp:lastModifiedBy>
  <cp:revision>236</cp:revision>
  <dcterms:created xsi:type="dcterms:W3CDTF">2019-12-06T09:49:39Z</dcterms:created>
  <dcterms:modified xsi:type="dcterms:W3CDTF">2021-01-16T07:33:38Z</dcterms:modified>
</cp:coreProperties>
</file>