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36"/>
  </p:notesMasterIdLst>
  <p:sldIdLst>
    <p:sldId id="256" r:id="rId2"/>
    <p:sldId id="270" r:id="rId3"/>
    <p:sldId id="259" r:id="rId4"/>
    <p:sldId id="260" r:id="rId5"/>
    <p:sldId id="263" r:id="rId6"/>
    <p:sldId id="269" r:id="rId7"/>
    <p:sldId id="299" r:id="rId8"/>
    <p:sldId id="298" r:id="rId9"/>
    <p:sldId id="271" r:id="rId10"/>
    <p:sldId id="274" r:id="rId11"/>
    <p:sldId id="279" r:id="rId12"/>
    <p:sldId id="272" r:id="rId13"/>
    <p:sldId id="280" r:id="rId14"/>
    <p:sldId id="273" r:id="rId15"/>
    <p:sldId id="275" r:id="rId16"/>
    <p:sldId id="284" r:id="rId17"/>
    <p:sldId id="276" r:id="rId18"/>
    <p:sldId id="283" r:id="rId19"/>
    <p:sldId id="285" r:id="rId20"/>
    <p:sldId id="286" r:id="rId21"/>
    <p:sldId id="287" r:id="rId22"/>
    <p:sldId id="288" r:id="rId23"/>
    <p:sldId id="290" r:id="rId24"/>
    <p:sldId id="281" r:id="rId25"/>
    <p:sldId id="291" r:id="rId26"/>
    <p:sldId id="292" r:id="rId27"/>
    <p:sldId id="293" r:id="rId28"/>
    <p:sldId id="300" r:id="rId29"/>
    <p:sldId id="294" r:id="rId30"/>
    <p:sldId id="277" r:id="rId31"/>
    <p:sldId id="278" r:id="rId32"/>
    <p:sldId id="295" r:id="rId33"/>
    <p:sldId id="297" r:id="rId34"/>
    <p:sldId id="26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AC3C-C2A8-423F-90A0-C8829BF9404B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628CB-F658-4283-B4F0-DAA003EC9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58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5D7-4B74-4C77-94B4-1384F11A5C28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95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8F39-FE97-48BA-BFA3-5DD267D5C3CC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17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6477-44DF-4381-ABA7-0EFFD782D473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7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9035-B155-4937-9C00-2CD9F131623E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06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275-8D2D-4DA9-9902-A4B60CE1901B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88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61ED-F39B-4C8C-9321-2FEF5C99388D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911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F73-6473-4640-A93E-4664991044E7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85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2A1-19E7-4B6E-BA85-71100A83C3D4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60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909E-9D5D-4E77-8C66-EB856FFD3B4C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82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64E9-D981-4E9B-A709-CEA4EF7C39C9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6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AA89-72C1-450C-9222-43E3B6D88760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62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F7F1-5F08-4D9D-AE02-37CF46F43A5C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5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294C-B216-484A-A0EA-661D66E8591E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71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34B-D5A9-49FC-BE1F-00C4F6490510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70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225-6FC8-424F-9654-8E6BC1B62F86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31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0179-474D-44AD-AE64-CD2DCFF3C644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58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4C7E-F387-477A-9708-031C6940318D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065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0"/>
                <a:lumOff val="100000"/>
              </a:schemeClr>
            </a:gs>
            <a:gs pos="38000">
              <a:schemeClr val="accent1">
                <a:lumMod val="0"/>
                <a:lumOff val="100000"/>
              </a:schemeClr>
            </a:gs>
            <a:gs pos="79000">
              <a:schemeClr val="accent1">
                <a:lumMod val="84000"/>
                <a:lumOff val="16000"/>
                <a:alpha val="9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99CD23-3FB8-42C9-AD80-EEFA9886C87B}" type="datetime1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T.Yasotharan FO -IMHO-Lanka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40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3A381-4AFE-427B-8956-D004075FC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82" y="4369702"/>
            <a:ext cx="11966036" cy="1299281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International Medical Health Organization – Lanka</a:t>
            </a:r>
            <a:br>
              <a:rPr lang="en-US" sz="3800" b="1" dirty="0">
                <a:solidFill>
                  <a:schemeClr val="tx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</a:br>
            <a:r>
              <a:rPr lang="en-US" sz="3800" b="1" dirty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IMHO- Lanka</a:t>
            </a:r>
            <a:endParaRPr lang="en-US" sz="3800" dirty="0">
              <a:ln w="3175" cmpd="sng">
                <a:solidFill>
                  <a:schemeClr val="tx1"/>
                </a:solidFill>
              </a:ln>
              <a:solidFill>
                <a:schemeClr val="bg1"/>
              </a:solidFill>
              <a:latin typeface="Franklin Gothic Medium" panose="020B0603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1D809D-DB14-4DEB-A929-AE43BA6AB2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5377" y="887953"/>
            <a:ext cx="2744822" cy="265785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9FA4411-0630-4BF1-BBD5-67C5CD1E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7BF022-C277-41E4-B563-AE5A1ECB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4057" y="6492875"/>
            <a:ext cx="2041130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49FDC12-93B7-4399-92B0-A9C3541B02F3}"/>
              </a:ext>
            </a:extLst>
          </p:cNvPr>
          <p:cNvSpPr txBox="1">
            <a:spLocks/>
          </p:cNvSpPr>
          <p:nvPr/>
        </p:nvSpPr>
        <p:spPr>
          <a:xfrm>
            <a:off x="5477413" y="5856056"/>
            <a:ext cx="5876022" cy="63681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>
                <a:ln w="3175" cmpd="sng">
                  <a:solidFill>
                    <a:schemeClr val="bg1"/>
                  </a:solidFill>
                </a:ln>
                <a:solidFill>
                  <a:srgbClr val="FF0000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Prepared by: </a:t>
            </a:r>
            <a:r>
              <a:rPr lang="en-GB" sz="3200" dirty="0" err="1">
                <a:ln w="3175" cmpd="sng">
                  <a:solidFill>
                    <a:schemeClr val="bg1"/>
                  </a:solidFill>
                </a:ln>
                <a:solidFill>
                  <a:srgbClr val="FF0000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T.Yasotharan</a:t>
            </a:r>
            <a:r>
              <a:rPr lang="en-GB" sz="3200" dirty="0">
                <a:ln w="3175" cmpd="sng">
                  <a:solidFill>
                    <a:schemeClr val="bg1"/>
                  </a:solidFill>
                </a:ln>
                <a:solidFill>
                  <a:srgbClr val="FF0000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 - FO</a:t>
            </a:r>
            <a:endParaRPr lang="en-US" sz="3200" dirty="0">
              <a:ln w="3175" cmpd="sng">
                <a:solidFill>
                  <a:schemeClr val="bg1"/>
                </a:solidFill>
              </a:ln>
              <a:solidFill>
                <a:srgbClr val="FF0000"/>
              </a:solidFill>
              <a:latin typeface="Franklin Gothic Medium" panose="020B0603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5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9A041-3721-40D9-AD7F-C27A43AA7DBB}"/>
              </a:ext>
            </a:extLst>
          </p:cNvPr>
          <p:cNvSpPr/>
          <p:nvPr/>
        </p:nvSpPr>
        <p:spPr>
          <a:xfrm>
            <a:off x="4175460" y="161504"/>
            <a:ext cx="5683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+mj-lt"/>
              </a:rPr>
              <a:t>Improvement of Physical Resources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288033" y="528164"/>
            <a:ext cx="3797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>
                <a:solidFill>
                  <a:schemeClr val="accent4">
                    <a:lumMod val="75000"/>
                  </a:schemeClr>
                </a:solidFill>
              </a:rPr>
              <a:t>Kalaimahal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 Pre-school - Omanthai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A7EDA1-A3FF-4EFA-897D-A6B4982B49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8033" y="1432182"/>
            <a:ext cx="3073009" cy="173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9AFEFB-DC88-4F21-86BE-24AC7990E8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07203" y="1432182"/>
            <a:ext cx="2936127" cy="1657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418CB4-D57A-48A5-BD65-8968ECD7C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20872" y="1432182"/>
            <a:ext cx="3073010" cy="17347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E8B5C16-A7D8-487B-956D-4884F5BAB6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02270" y="3740848"/>
            <a:ext cx="3803871" cy="26203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93FC4D9-E4C0-4694-A5F3-4A04B5AEF1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7880" y="3740848"/>
            <a:ext cx="3812496" cy="26203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6DBE1A1-FD19-4AF2-B76C-8E1FBDA955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75460" y="3740848"/>
            <a:ext cx="4025278" cy="26203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197880" y="964393"/>
            <a:ext cx="1977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Before Repair….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288033" y="3290946"/>
            <a:ext cx="1808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After Repair….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328B095-9431-4181-8D7E-6D339EED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04205" y="6427381"/>
            <a:ext cx="1843132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</p:spTree>
    <p:extLst>
      <p:ext uri="{BB962C8B-B14F-4D97-AF65-F5344CB8AC3E}">
        <p14:creationId xmlns:p14="http://schemas.microsoft.com/office/powerpoint/2010/main" xmlns="" val="35506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1041217"/>
              </p:ext>
            </p:extLst>
          </p:nvPr>
        </p:nvGraphicFramePr>
        <p:xfrm>
          <a:off x="491652" y="1143000"/>
          <a:ext cx="1098473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4573">
                  <a:extLst>
                    <a:ext uri="{9D8B030D-6E8A-4147-A177-3AD203B41FA5}">
                      <a16:colId xmlns:a16="http://schemas.microsoft.com/office/drawing/2014/main" xmlns="" val="310430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Details of Works</a:t>
                      </a:r>
                      <a:endParaRPr lang="en-US" sz="2800" b="1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Amount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1. </a:t>
                      </a:r>
                      <a:r>
                        <a:rPr lang="en-US" sz="2800" dirty="0">
                          <a:latin typeface="+mn-lt"/>
                        </a:rPr>
                        <a:t>Plastering Works – Both side walls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2. </a:t>
                      </a:r>
                      <a:r>
                        <a:rPr lang="en-US" sz="2800" baseline="0" dirty="0">
                          <a:latin typeface="+mn-lt"/>
                        </a:rPr>
                        <a:t>Electrical Works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37,990.00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3. </a:t>
                      </a:r>
                      <a:r>
                        <a:rPr lang="en-US" sz="2800" dirty="0">
                          <a:latin typeface="+mn-lt"/>
                        </a:rPr>
                        <a:t>Plumbing works, Fixing electric motor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33,720.00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4. </a:t>
                      </a:r>
                      <a:r>
                        <a:rPr lang="en-US" sz="2800" dirty="0">
                          <a:latin typeface="+mn-lt"/>
                        </a:rPr>
                        <a:t>Fixing glasses, </a:t>
                      </a:r>
                      <a:r>
                        <a:rPr lang="en-US" sz="2800" dirty="0" err="1">
                          <a:latin typeface="+mn-lt"/>
                        </a:rPr>
                        <a:t>Aluminium</a:t>
                      </a:r>
                      <a:r>
                        <a:rPr lang="en-US" sz="2800" dirty="0">
                          <a:latin typeface="+mn-lt"/>
                        </a:rPr>
                        <a:t> doors to windows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5. </a:t>
                      </a:r>
                      <a:r>
                        <a:rPr lang="en-US" sz="2800" dirty="0">
                          <a:latin typeface="+mn-lt"/>
                        </a:rPr>
                        <a:t>Painting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57,582.00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6. </a:t>
                      </a:r>
                      <a:r>
                        <a:rPr lang="en-US" sz="2800" dirty="0">
                          <a:latin typeface="+mn-lt"/>
                        </a:rPr>
                        <a:t>Drawing wall arts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7. </a:t>
                      </a:r>
                      <a:r>
                        <a:rPr lang="en-US" sz="2800" dirty="0">
                          <a:latin typeface="+mn-lt"/>
                        </a:rPr>
                        <a:t>Fixing nets for securing from Bats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15,395.00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Total</a:t>
                      </a:r>
                      <a:endParaRPr lang="en-US" sz="2800" b="1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285,887.00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36078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8263614" y="405054"/>
            <a:ext cx="319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Improvement Works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9DCB54F-EC1A-462A-9107-7DA1AD95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60975" y="6294093"/>
            <a:ext cx="1920208" cy="365125"/>
          </a:xfrm>
        </p:spPr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8D43BF-E3D4-44BB-8C0B-58CBBAC85C38}"/>
              </a:ext>
            </a:extLst>
          </p:cNvPr>
          <p:cNvSpPr/>
          <p:nvPr/>
        </p:nvSpPr>
        <p:spPr>
          <a:xfrm>
            <a:off x="491652" y="466609"/>
            <a:ext cx="3797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>
                <a:solidFill>
                  <a:schemeClr val="accent4">
                    <a:lumMod val="75000"/>
                  </a:schemeClr>
                </a:solidFill>
              </a:rPr>
              <a:t>Kalaimahal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 Pre-school - Omanthai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3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379D00-8A97-4365-BB3A-23AA12B6E0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064" y="901148"/>
            <a:ext cx="4571277" cy="2580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9039EE7-22AE-4BC7-A339-FC433317ED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04616" y="779392"/>
            <a:ext cx="4789140" cy="2703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2A3DDB-77AF-41D6-BDBA-60C14E182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067" y="3942094"/>
            <a:ext cx="4822337" cy="272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93C7C6-C7C2-413A-9FF1-8716809A10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04616" y="3942095"/>
            <a:ext cx="4822339" cy="2720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89F9788-3E24-46F0-A925-0D419787FC61}"/>
              </a:ext>
            </a:extLst>
          </p:cNvPr>
          <p:cNvSpPr/>
          <p:nvPr/>
        </p:nvSpPr>
        <p:spPr>
          <a:xfrm>
            <a:off x="501293" y="46504"/>
            <a:ext cx="4246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>
                <a:solidFill>
                  <a:schemeClr val="accent4">
                    <a:lumMod val="75000"/>
                  </a:schemeClr>
                </a:solidFill>
              </a:rPr>
              <a:t>Inkaran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 Pre-school - </a:t>
            </a:r>
            <a:r>
              <a:rPr lang="en-GB" sz="2000" b="1" dirty="0" err="1">
                <a:solidFill>
                  <a:schemeClr val="accent4">
                    <a:lumMod val="75000"/>
                  </a:schemeClr>
                </a:solidFill>
              </a:rPr>
              <a:t>Marakarampalai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4CEBF7-4C20-439E-84AF-DAD6532C4671}"/>
              </a:ext>
            </a:extLst>
          </p:cNvPr>
          <p:cNvSpPr/>
          <p:nvPr/>
        </p:nvSpPr>
        <p:spPr>
          <a:xfrm>
            <a:off x="210612" y="497597"/>
            <a:ext cx="1977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Before Repair….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FF6AACB-608A-4747-9C52-60AFEA7C4CE4}"/>
              </a:ext>
            </a:extLst>
          </p:cNvPr>
          <p:cNvSpPr/>
          <p:nvPr/>
        </p:nvSpPr>
        <p:spPr>
          <a:xfrm>
            <a:off x="308074" y="3481708"/>
            <a:ext cx="1808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After Repair….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5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4230127"/>
              </p:ext>
            </p:extLst>
          </p:nvPr>
        </p:nvGraphicFramePr>
        <p:xfrm>
          <a:off x="592699" y="673115"/>
          <a:ext cx="11006602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7074">
                  <a:extLst>
                    <a:ext uri="{9D8B030D-6E8A-4147-A177-3AD203B41FA5}">
                      <a16:colId xmlns:a16="http://schemas.microsoft.com/office/drawing/2014/main" xmlns="" val="3650470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Details of Works</a:t>
                      </a:r>
                      <a:endParaRPr lang="en-US" sz="2800" b="1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Amount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1. </a:t>
                      </a:r>
                      <a:r>
                        <a:rPr lang="en-US" sz="2800" baseline="0" dirty="0">
                          <a:latin typeface="+mn-lt"/>
                        </a:rPr>
                        <a:t>Front side door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2. </a:t>
                      </a:r>
                      <a:r>
                        <a:rPr lang="en-US" sz="2800" baseline="0" dirty="0">
                          <a:latin typeface="+mn-lt"/>
                        </a:rPr>
                        <a:t>Electrical Works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36,505.00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3. </a:t>
                      </a:r>
                      <a:r>
                        <a:rPr lang="en-US" sz="2800" baseline="0" dirty="0">
                          <a:latin typeface="+mn-lt"/>
                        </a:rPr>
                        <a:t>Installation of water tank and plumbing works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4. </a:t>
                      </a:r>
                      <a:r>
                        <a:rPr lang="en-US" sz="2800" dirty="0">
                          <a:latin typeface="+mn-lt"/>
                        </a:rPr>
                        <a:t>Fixing glasses, </a:t>
                      </a:r>
                      <a:r>
                        <a:rPr lang="en-US" sz="2800" dirty="0" err="1">
                          <a:latin typeface="+mn-lt"/>
                        </a:rPr>
                        <a:t>Aluminium</a:t>
                      </a:r>
                      <a:r>
                        <a:rPr lang="en-US" sz="2800" dirty="0">
                          <a:latin typeface="+mn-lt"/>
                        </a:rPr>
                        <a:t> doors to windows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175,200.00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5. </a:t>
                      </a:r>
                      <a:r>
                        <a:rPr lang="en-US" sz="2800" dirty="0">
                          <a:latin typeface="+mn-lt"/>
                        </a:rPr>
                        <a:t>Painting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6. </a:t>
                      </a:r>
                      <a:r>
                        <a:rPr lang="en-US" sz="2800" dirty="0">
                          <a:latin typeface="+mn-lt"/>
                        </a:rPr>
                        <a:t>Drawing wall arts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7. </a:t>
                      </a:r>
                      <a:r>
                        <a:rPr lang="en-US" sz="2800" dirty="0">
                          <a:latin typeface="+mn-lt"/>
                        </a:rPr>
                        <a:t>Provision of external play equipment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142,800.00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8. </a:t>
                      </a:r>
                      <a:r>
                        <a:rPr lang="en-US" sz="2800" dirty="0">
                          <a:latin typeface="+mn-lt"/>
                        </a:rPr>
                        <a:t>Fixing nets for securing from Bats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43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Total</a:t>
                      </a:r>
                      <a:endParaRPr lang="en-US" sz="2800" b="1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498,055.00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4884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6E89DA3-0A4E-4D09-A6B2-F9A80348C650}"/>
              </a:ext>
            </a:extLst>
          </p:cNvPr>
          <p:cNvSpPr/>
          <p:nvPr/>
        </p:nvSpPr>
        <p:spPr>
          <a:xfrm>
            <a:off x="501293" y="173116"/>
            <a:ext cx="4246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>
                <a:solidFill>
                  <a:schemeClr val="accent4">
                    <a:lumMod val="75000"/>
                  </a:schemeClr>
                </a:solidFill>
              </a:rPr>
              <a:t>Inkaran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 Pre-school - </a:t>
            </a:r>
            <a:r>
              <a:rPr lang="en-GB" sz="2000" b="1" dirty="0" err="1">
                <a:solidFill>
                  <a:schemeClr val="accent4">
                    <a:lumMod val="75000"/>
                  </a:schemeClr>
                </a:solidFill>
              </a:rPr>
              <a:t>Marakarampalai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7F3EA0E-99BD-4D30-B0CA-FD36640CEED7}"/>
              </a:ext>
            </a:extLst>
          </p:cNvPr>
          <p:cNvSpPr/>
          <p:nvPr/>
        </p:nvSpPr>
        <p:spPr>
          <a:xfrm>
            <a:off x="8263614" y="137762"/>
            <a:ext cx="319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Improvement Works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07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9346DB-878A-4496-ACC6-7AD3F720CBE5}"/>
              </a:ext>
            </a:extLst>
          </p:cNvPr>
          <p:cNvSpPr/>
          <p:nvPr/>
        </p:nvSpPr>
        <p:spPr>
          <a:xfrm>
            <a:off x="444995" y="234516"/>
            <a:ext cx="4678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>
                <a:solidFill>
                  <a:srgbClr val="C00000"/>
                </a:solidFill>
              </a:rPr>
              <a:t>Tharanichudar</a:t>
            </a:r>
            <a:r>
              <a:rPr lang="en-GB" sz="2000" b="1" dirty="0">
                <a:solidFill>
                  <a:srgbClr val="C00000"/>
                </a:solidFill>
              </a:rPr>
              <a:t> Pre-school, </a:t>
            </a:r>
            <a:r>
              <a:rPr lang="en-GB" sz="2000" b="1" dirty="0" err="1">
                <a:solidFill>
                  <a:srgbClr val="C00000"/>
                </a:solidFill>
              </a:rPr>
              <a:t>Tharanikulam</a:t>
            </a:r>
            <a:endParaRPr lang="en-US" sz="2000" b="1" dirty="0">
              <a:solidFill>
                <a:srgbClr val="C00000"/>
              </a:solidFill>
              <a:latin typeface="Aabohi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CC99EF-0D72-4E4E-BE07-9563A08F03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7858" y="115247"/>
            <a:ext cx="2529586" cy="142337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52EBC14-CBE3-4C2D-A38C-7A78436A4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3416072"/>
              </p:ext>
            </p:extLst>
          </p:nvPr>
        </p:nvGraphicFramePr>
        <p:xfrm>
          <a:off x="113690" y="1715128"/>
          <a:ext cx="11733753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0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3111">
                  <a:extLst>
                    <a:ext uri="{9D8B030D-6E8A-4147-A177-3AD203B41FA5}">
                      <a16:colId xmlns:a16="http://schemas.microsoft.com/office/drawing/2014/main" xmlns="" val="82551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Details of Works</a:t>
                      </a:r>
                      <a:endParaRPr lang="en-US" sz="2800" b="1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Amount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abohi" pitchFamily="2" charset="0"/>
                        </a:rPr>
                        <a:t>1. </a:t>
                      </a:r>
                      <a:r>
                        <a:rPr lang="en-US" sz="2800" baseline="0" dirty="0">
                          <a:latin typeface="+mn-lt"/>
                        </a:rPr>
                        <a:t>Front side door, </a:t>
                      </a:r>
                      <a:r>
                        <a:rPr lang="en-US" sz="2800" dirty="0">
                          <a:latin typeface="+mn-lt"/>
                        </a:rPr>
                        <a:t>Fixing nets for securing from Bats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34,900.00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09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abohi" pitchFamily="2" charset="0"/>
                        </a:rPr>
                        <a:t>2. </a:t>
                      </a:r>
                      <a:r>
                        <a:rPr lang="en-US" sz="2800" baseline="0" dirty="0">
                          <a:latin typeface="+mn-lt"/>
                        </a:rPr>
                        <a:t>Electrical Works</a:t>
                      </a:r>
                      <a:r>
                        <a:rPr lang="en-US" sz="2800" baseline="0" dirty="0">
                          <a:latin typeface="Aabohi" pitchFamily="2" charset="0"/>
                        </a:rPr>
                        <a:t> 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47,476.00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abohi" pitchFamily="2" charset="0"/>
                        </a:rPr>
                        <a:t>3</a:t>
                      </a:r>
                      <a:r>
                        <a:rPr lang="en-US" sz="2800" dirty="0">
                          <a:latin typeface="Aabohi" pitchFamily="2" charset="0"/>
                        </a:rPr>
                        <a:t>. </a:t>
                      </a:r>
                      <a:r>
                        <a:rPr lang="en-US" sz="2800" dirty="0">
                          <a:latin typeface="+mn-lt"/>
                        </a:rPr>
                        <a:t>Repair of external play equipment</a:t>
                      </a:r>
                      <a:endParaRPr lang="en-US" sz="2800" dirty="0">
                        <a:latin typeface="Ba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abohi" pitchFamily="2" charset="0"/>
                        </a:rPr>
                        <a:t>4. </a:t>
                      </a:r>
                      <a:r>
                        <a:rPr lang="en-US" sz="2800" dirty="0">
                          <a:latin typeface="+mn-lt"/>
                        </a:rPr>
                        <a:t>Fixing glasses, </a:t>
                      </a:r>
                      <a:r>
                        <a:rPr lang="en-US" sz="2800" dirty="0" err="1">
                          <a:latin typeface="+mn-lt"/>
                        </a:rPr>
                        <a:t>Aluminium</a:t>
                      </a:r>
                      <a:r>
                        <a:rPr lang="en-US" sz="2800" dirty="0">
                          <a:latin typeface="+mn-lt"/>
                        </a:rPr>
                        <a:t> doors to windows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abohi" pitchFamily="2" charset="0"/>
                        </a:rPr>
                        <a:t>5. </a:t>
                      </a:r>
                      <a:r>
                        <a:rPr lang="en-US" sz="2800" dirty="0">
                          <a:latin typeface="+mn-lt"/>
                        </a:rPr>
                        <a:t>Painting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abohi" pitchFamily="2" charset="0"/>
                        </a:rPr>
                        <a:t>6. </a:t>
                      </a:r>
                      <a:r>
                        <a:rPr lang="en-US" sz="2800" dirty="0">
                          <a:latin typeface="+mn-lt"/>
                        </a:rPr>
                        <a:t>Drawing wall arts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Total</a:t>
                      </a:r>
                      <a:endParaRPr lang="en-US" sz="2800" b="1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82,376.00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078293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83D745-9041-4ABB-A72D-FA5686611A73}"/>
              </a:ext>
            </a:extLst>
          </p:cNvPr>
          <p:cNvSpPr/>
          <p:nvPr/>
        </p:nvSpPr>
        <p:spPr>
          <a:xfrm>
            <a:off x="444995" y="6339366"/>
            <a:ext cx="5266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Work will be completed at the end of this month</a:t>
            </a:r>
            <a:endParaRPr lang="en-US" sz="2000" dirty="0">
              <a:solidFill>
                <a:srgbClr val="C00000"/>
              </a:solidFill>
              <a:latin typeface="Aaboh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187BA4-6FF2-4FC9-A768-6E360A707DC0}"/>
              </a:ext>
            </a:extLst>
          </p:cNvPr>
          <p:cNvSpPr/>
          <p:nvPr/>
        </p:nvSpPr>
        <p:spPr>
          <a:xfrm>
            <a:off x="4498639" y="690819"/>
            <a:ext cx="319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Improvement Works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135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F864C5-E5E5-4EDA-874C-DEC229C5699B}"/>
              </a:ext>
            </a:extLst>
          </p:cNvPr>
          <p:cNvSpPr/>
          <p:nvPr/>
        </p:nvSpPr>
        <p:spPr>
          <a:xfrm>
            <a:off x="4125912" y="101449"/>
            <a:ext cx="540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rgbClr val="C00000"/>
                </a:solidFill>
                <a:latin typeface="+mj-lt"/>
              </a:rPr>
              <a:t>Ilanthalir</a:t>
            </a:r>
            <a:r>
              <a:rPr lang="en-GB" sz="2800" b="1" dirty="0">
                <a:solidFill>
                  <a:srgbClr val="C00000"/>
                </a:solidFill>
                <a:latin typeface="+mj-lt"/>
              </a:rPr>
              <a:t> Pre-school, </a:t>
            </a:r>
            <a:r>
              <a:rPr lang="en-GB" sz="2800" b="1" dirty="0" err="1">
                <a:solidFill>
                  <a:srgbClr val="C00000"/>
                </a:solidFill>
                <a:latin typeface="+mj-lt"/>
              </a:rPr>
              <a:t>Nedunkerny</a:t>
            </a:r>
            <a:endParaRPr lang="en-US" sz="2800" b="1" dirty="0">
              <a:solidFill>
                <a:srgbClr val="C00000"/>
              </a:solidFill>
              <a:latin typeface="Aabohi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02D188-C4AA-4213-B4EC-117482D796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3563" y="856371"/>
            <a:ext cx="4452816" cy="2513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FBCEB1-AD31-472B-A91C-D5200214B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9504" y="832737"/>
            <a:ext cx="4452815" cy="251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1B0F1E-320B-488B-BEB0-8293E2AF91C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45444" y="1245141"/>
            <a:ext cx="2422264" cy="13699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6D1EB8-7D64-44ED-B762-FC9DD0D6969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1403" y="4249432"/>
            <a:ext cx="3597785" cy="2024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74BAAA-1B91-439B-B247-35CE8459DB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3563" y="4242865"/>
            <a:ext cx="4452815" cy="251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7D8D042-1E59-4EA0-A1AC-FF1CB7C47F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27953" y="4242865"/>
            <a:ext cx="3597786" cy="2031008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81347301-01BA-444D-ABB5-3E4F71B0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04828" y="6492875"/>
            <a:ext cx="1959964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E82377-2AFF-42A9-9857-327D74AA3727}"/>
              </a:ext>
            </a:extLst>
          </p:cNvPr>
          <p:cNvSpPr/>
          <p:nvPr/>
        </p:nvSpPr>
        <p:spPr>
          <a:xfrm>
            <a:off x="210612" y="497597"/>
            <a:ext cx="1977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Before Repair….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4A1A8E3-4533-40E7-B48F-E00638D1FCF4}"/>
              </a:ext>
            </a:extLst>
          </p:cNvPr>
          <p:cNvSpPr/>
          <p:nvPr/>
        </p:nvSpPr>
        <p:spPr>
          <a:xfrm>
            <a:off x="294769" y="3601759"/>
            <a:ext cx="1808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After Repair….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83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9146815"/>
              </p:ext>
            </p:extLst>
          </p:nvPr>
        </p:nvGraphicFramePr>
        <p:xfrm>
          <a:off x="786932" y="1069635"/>
          <a:ext cx="1061813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1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xmlns="" val="1439520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Details of Works</a:t>
                      </a:r>
                      <a:endParaRPr lang="en-US" sz="2800" b="1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Amount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abohi" pitchFamily="2" charset="0"/>
                        </a:rPr>
                        <a:t>1. </a:t>
                      </a:r>
                      <a:r>
                        <a:rPr lang="en-US" sz="2800" dirty="0">
                          <a:latin typeface="+mn-lt"/>
                        </a:rPr>
                        <a:t>Repairs of Doors, Windows, Roof &amp; External Play Equipment and fixing nets for securing from Bats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61,250.00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abohi" pitchFamily="2" charset="0"/>
                        </a:rPr>
                        <a:t>2. </a:t>
                      </a:r>
                      <a:r>
                        <a:rPr lang="en-US" sz="2800" baseline="0" dirty="0">
                          <a:latin typeface="+mn-lt"/>
                        </a:rPr>
                        <a:t>Electrical Works</a:t>
                      </a:r>
                      <a:r>
                        <a:rPr lang="en-US" sz="2800" baseline="0" dirty="0">
                          <a:latin typeface="Aabohi" pitchFamily="2" charset="0"/>
                        </a:rPr>
                        <a:t> 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abohi" pitchFamily="2" charset="0"/>
                        </a:rPr>
                        <a:t>3. </a:t>
                      </a:r>
                      <a:r>
                        <a:rPr lang="en-US" sz="2800" dirty="0">
                          <a:latin typeface="+mn-lt"/>
                        </a:rPr>
                        <a:t>Painting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142,390.00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abohi" pitchFamily="2" charset="0"/>
                        </a:rPr>
                        <a:t>4. </a:t>
                      </a:r>
                      <a:r>
                        <a:rPr lang="en-US" sz="2800" dirty="0">
                          <a:latin typeface="+mn-lt"/>
                        </a:rPr>
                        <a:t>Drawing wall arts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Total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288,440.00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1542822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996211F-1CA1-4200-B6EC-761BCC7D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18783" y="6492875"/>
            <a:ext cx="1973217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6721651-BA8A-4F43-8358-47EA6F274730}"/>
              </a:ext>
            </a:extLst>
          </p:cNvPr>
          <p:cNvSpPr/>
          <p:nvPr/>
        </p:nvSpPr>
        <p:spPr>
          <a:xfrm>
            <a:off x="8010670" y="425595"/>
            <a:ext cx="319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Improvement Works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9B530A-A15D-4E1B-A58A-9ECF9397F3D6}"/>
              </a:ext>
            </a:extLst>
          </p:cNvPr>
          <p:cNvSpPr/>
          <p:nvPr/>
        </p:nvSpPr>
        <p:spPr>
          <a:xfrm>
            <a:off x="496447" y="425595"/>
            <a:ext cx="5142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C00000"/>
                </a:solidFill>
                <a:latin typeface="+mj-lt"/>
              </a:rPr>
              <a:t>Ilanthalir</a:t>
            </a:r>
            <a:r>
              <a:rPr lang="en-GB" sz="2800" dirty="0">
                <a:solidFill>
                  <a:srgbClr val="C00000"/>
                </a:solidFill>
                <a:latin typeface="+mj-lt"/>
              </a:rPr>
              <a:t> Pre-school, </a:t>
            </a:r>
            <a:r>
              <a:rPr lang="en-GB" sz="2800" dirty="0" err="1">
                <a:solidFill>
                  <a:srgbClr val="C00000"/>
                </a:solidFill>
                <a:latin typeface="+mj-lt"/>
              </a:rPr>
              <a:t>Nedunkerny</a:t>
            </a:r>
            <a:endParaRPr lang="en-US" sz="2800" dirty="0">
              <a:solidFill>
                <a:srgbClr val="C00000"/>
              </a:solidFill>
              <a:latin typeface="Aaboh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73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2B386A-FDD0-4D66-8CA0-CC7B09CE08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676" y="860505"/>
            <a:ext cx="4571281" cy="2580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432326-02A6-4841-921A-BAECFDC2A9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4494" y="3963100"/>
            <a:ext cx="4585463" cy="25885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17A9A1-D113-4D90-A42A-6BF5BBD01F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4131" y="901146"/>
            <a:ext cx="2539600" cy="2580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874621-192D-46D1-B887-5A51CBB6E7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5655" y="3922459"/>
            <a:ext cx="4774655" cy="26698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9989919-0439-4D30-A44E-6B53DEB447EC}"/>
              </a:ext>
            </a:extLst>
          </p:cNvPr>
          <p:cNvSpPr/>
          <p:nvPr/>
        </p:nvSpPr>
        <p:spPr>
          <a:xfrm>
            <a:off x="210612" y="497597"/>
            <a:ext cx="1977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Before Repair….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DB26CE3-DDC6-45F9-A103-904234A3A9A2}"/>
              </a:ext>
            </a:extLst>
          </p:cNvPr>
          <p:cNvSpPr/>
          <p:nvPr/>
        </p:nvSpPr>
        <p:spPr>
          <a:xfrm>
            <a:off x="3137225" y="75499"/>
            <a:ext cx="5851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C00000"/>
                </a:solidFill>
              </a:rPr>
              <a:t>Muthumarinagar</a:t>
            </a:r>
            <a:r>
              <a:rPr lang="en-GB" sz="2400" b="1" dirty="0">
                <a:solidFill>
                  <a:srgbClr val="C00000"/>
                </a:solidFill>
              </a:rPr>
              <a:t> Pre school, </a:t>
            </a:r>
            <a:r>
              <a:rPr lang="en-GB" sz="2400" b="1" dirty="0" err="1">
                <a:solidFill>
                  <a:srgbClr val="C00000"/>
                </a:solidFill>
              </a:rPr>
              <a:t>Puliyankulam</a:t>
            </a:r>
            <a:endParaRPr lang="en-US" sz="2400" b="1" dirty="0">
              <a:solidFill>
                <a:srgbClr val="C00000"/>
              </a:solidFill>
              <a:latin typeface="Aabohi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3F28101-D80D-418A-8EDF-B70332C84B3F}"/>
              </a:ext>
            </a:extLst>
          </p:cNvPr>
          <p:cNvSpPr/>
          <p:nvPr/>
        </p:nvSpPr>
        <p:spPr>
          <a:xfrm>
            <a:off x="294769" y="3601759"/>
            <a:ext cx="1808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After Repair….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776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2861353"/>
              </p:ext>
            </p:extLst>
          </p:nvPr>
        </p:nvGraphicFramePr>
        <p:xfrm>
          <a:off x="337624" y="1546713"/>
          <a:ext cx="11380763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6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868">
                  <a:extLst>
                    <a:ext uri="{9D8B030D-6E8A-4147-A177-3AD203B41FA5}">
                      <a16:colId xmlns:a16="http://schemas.microsoft.com/office/drawing/2014/main" xmlns="" val="2596184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Details of Works</a:t>
                      </a:r>
                      <a:endParaRPr lang="en-US" sz="2800" b="1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Amount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abohi" pitchFamily="2" charset="0"/>
                        </a:rPr>
                        <a:t>1. </a:t>
                      </a:r>
                      <a:r>
                        <a:rPr lang="en-US" sz="2800" baseline="0" dirty="0">
                          <a:latin typeface="+mn-lt"/>
                        </a:rPr>
                        <a:t>Electrical Works</a:t>
                      </a:r>
                      <a:endParaRPr lang="en-US" sz="2800" dirty="0">
                        <a:solidFill>
                          <a:schemeClr val="tx1"/>
                        </a:solidFill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63,955.00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abohi" pitchFamily="2" charset="0"/>
                        </a:rPr>
                        <a:t>2. </a:t>
                      </a:r>
                      <a:r>
                        <a:rPr lang="en-US" sz="2800" dirty="0">
                          <a:latin typeface="+mn-lt"/>
                        </a:rPr>
                        <a:t>Fixing glasses, </a:t>
                      </a:r>
                      <a:r>
                        <a:rPr lang="en-US" sz="2800" dirty="0" err="1">
                          <a:latin typeface="+mn-lt"/>
                        </a:rPr>
                        <a:t>Aluminium</a:t>
                      </a:r>
                      <a:r>
                        <a:rPr lang="en-US" sz="2800" dirty="0">
                          <a:latin typeface="+mn-lt"/>
                        </a:rPr>
                        <a:t> doors to windows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abohi" pitchFamily="2" charset="0"/>
                        </a:rPr>
                        <a:t>3. </a:t>
                      </a:r>
                      <a:r>
                        <a:rPr lang="en-US" sz="2800" dirty="0">
                          <a:latin typeface="+mn-lt"/>
                        </a:rPr>
                        <a:t>Kitchen Roof, Door repair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abohi" pitchFamily="2" charset="0"/>
                        </a:rPr>
                        <a:t>4.</a:t>
                      </a:r>
                      <a:r>
                        <a:rPr lang="en-US" sz="2800" baseline="0" dirty="0">
                          <a:latin typeface="Aabohi" pitchFamily="2" charset="0"/>
                        </a:rPr>
                        <a:t> </a:t>
                      </a:r>
                      <a:r>
                        <a:rPr lang="en-US" sz="2800" dirty="0">
                          <a:latin typeface="+mn-lt"/>
                        </a:rPr>
                        <a:t>Drawing wall arts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abohi" pitchFamily="2" charset="0"/>
                        </a:rPr>
                        <a:t>5. </a:t>
                      </a:r>
                      <a:r>
                        <a:rPr lang="en-US" sz="2800" dirty="0">
                          <a:latin typeface="+mn-lt"/>
                        </a:rPr>
                        <a:t>Painting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87,300.00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Total</a:t>
                      </a:r>
                      <a:endParaRPr lang="en-US" sz="2800" dirty="0">
                        <a:latin typeface="Aaboh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225,155.00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131070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B88F67C-60C4-436C-B5E6-3183B93E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05531" y="6492875"/>
            <a:ext cx="1867199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742BCC-15D2-4827-83B1-80EE20F3B82E}"/>
              </a:ext>
            </a:extLst>
          </p:cNvPr>
          <p:cNvSpPr/>
          <p:nvPr/>
        </p:nvSpPr>
        <p:spPr>
          <a:xfrm>
            <a:off x="473613" y="822925"/>
            <a:ext cx="5851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C00000"/>
                </a:solidFill>
              </a:rPr>
              <a:t>Muthumarinagar</a:t>
            </a:r>
            <a:r>
              <a:rPr lang="en-GB" sz="2400" b="1" dirty="0">
                <a:solidFill>
                  <a:srgbClr val="C00000"/>
                </a:solidFill>
              </a:rPr>
              <a:t> Pre school, </a:t>
            </a:r>
            <a:r>
              <a:rPr lang="en-GB" sz="2400" b="1" dirty="0" err="1">
                <a:solidFill>
                  <a:srgbClr val="C00000"/>
                </a:solidFill>
              </a:rPr>
              <a:t>Puliyankulam</a:t>
            </a:r>
            <a:endParaRPr lang="en-US" sz="2400" b="1" dirty="0">
              <a:solidFill>
                <a:srgbClr val="C00000"/>
              </a:solidFill>
              <a:latin typeface="Aabohi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F032DB1-EEFD-4407-B032-17BCA822ED84}"/>
              </a:ext>
            </a:extLst>
          </p:cNvPr>
          <p:cNvSpPr/>
          <p:nvPr/>
        </p:nvSpPr>
        <p:spPr>
          <a:xfrm>
            <a:off x="8523666" y="822925"/>
            <a:ext cx="319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Improvement Works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737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B6DF21-E519-4BF4-BC6D-3879A5BC5B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206" y="918508"/>
            <a:ext cx="4072961" cy="2299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8A1F29-CE21-4FC6-B3B2-CC1C7D1E37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61487" y="918508"/>
            <a:ext cx="4072959" cy="2299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CBF599-B89B-4F9F-9852-589DE73199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3426" y="4145764"/>
            <a:ext cx="4417707" cy="2493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1C2512-6136-462A-A0FD-0CE4D166B4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35046" y="4053001"/>
            <a:ext cx="4417707" cy="2493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94CEE32-98C9-416C-B24D-F4A1A7AACE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38360" y="1078696"/>
            <a:ext cx="3505434" cy="1978874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6F2BAE7E-F280-42AE-9569-A54A67EF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87578" y="6567476"/>
            <a:ext cx="2040996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36B0AB-0C82-40AF-8BD9-680AE8FFB80C}"/>
              </a:ext>
            </a:extLst>
          </p:cNvPr>
          <p:cNvSpPr/>
          <p:nvPr/>
        </p:nvSpPr>
        <p:spPr>
          <a:xfrm>
            <a:off x="210612" y="497597"/>
            <a:ext cx="1168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Before….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0F0C167-4EFD-4E41-A14C-42AF2C46B275}"/>
              </a:ext>
            </a:extLst>
          </p:cNvPr>
          <p:cNvSpPr/>
          <p:nvPr/>
        </p:nvSpPr>
        <p:spPr>
          <a:xfrm>
            <a:off x="3571916" y="69295"/>
            <a:ext cx="5371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C00000"/>
                </a:solidFill>
              </a:rPr>
              <a:t>Kathankulam</a:t>
            </a:r>
            <a:r>
              <a:rPr lang="en-GB" sz="2400" b="1" dirty="0">
                <a:solidFill>
                  <a:srgbClr val="C00000"/>
                </a:solidFill>
              </a:rPr>
              <a:t> Pre school, </a:t>
            </a:r>
            <a:r>
              <a:rPr lang="en-GB" sz="2400" b="1" dirty="0" err="1">
                <a:solidFill>
                  <a:srgbClr val="C00000"/>
                </a:solidFill>
              </a:rPr>
              <a:t>Kathankulam</a:t>
            </a:r>
            <a:endParaRPr lang="en-US" sz="2400" b="1" dirty="0">
              <a:solidFill>
                <a:srgbClr val="C00000"/>
              </a:solidFill>
              <a:latin typeface="Aabohi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2C99F2-9776-4A74-AFEA-4C4FCB39990C}"/>
              </a:ext>
            </a:extLst>
          </p:cNvPr>
          <p:cNvSpPr/>
          <p:nvPr/>
        </p:nvSpPr>
        <p:spPr>
          <a:xfrm>
            <a:off x="210612" y="3608814"/>
            <a:ext cx="707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During repair time (will be completed at the end of this month)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aboh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63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CAD19F-7494-4741-8128-9F57D0740DED}"/>
              </a:ext>
            </a:extLst>
          </p:cNvPr>
          <p:cNvSpPr/>
          <p:nvPr/>
        </p:nvSpPr>
        <p:spPr>
          <a:xfrm>
            <a:off x="361390" y="2034637"/>
            <a:ext cx="49776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Implementing Areas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</p:txBody>
      </p:sp>
      <p:pic>
        <p:nvPicPr>
          <p:cNvPr id="6" name="Picture 4" descr="Location within Sri Lanka">
            <a:extLst>
              <a:ext uri="{FF2B5EF4-FFF2-40B4-BE49-F238E27FC236}">
                <a16:creationId xmlns:a16="http://schemas.microsoft.com/office/drawing/2014/main" xmlns="" id="{919A641D-8E67-4114-8E53-B5065D4F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98591" y="3037113"/>
            <a:ext cx="2906090" cy="376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Manthai west hd images">
            <a:extLst>
              <a:ext uri="{FF2B5EF4-FFF2-40B4-BE49-F238E27FC236}">
                <a16:creationId xmlns:a16="http://schemas.microsoft.com/office/drawing/2014/main" xmlns="" id="{E622B14C-C3C5-425E-8F0C-C30FD1C95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970150" y="3764743"/>
            <a:ext cx="245125" cy="4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1338129-A308-4952-BE2A-032539DAD645}"/>
              </a:ext>
            </a:extLst>
          </p:cNvPr>
          <p:cNvSpPr/>
          <p:nvPr/>
        </p:nvSpPr>
        <p:spPr>
          <a:xfrm>
            <a:off x="1135735" y="2624139"/>
            <a:ext cx="3382081" cy="11465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Madhu Education Zone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nkaram" pitchFamily="2" charset="0"/>
              </a:rPr>
              <a:t>1.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Manthai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West Division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E8237E-B258-4CC4-A914-5DDD76562BA9}"/>
              </a:ext>
            </a:extLst>
          </p:cNvPr>
          <p:cNvSpPr/>
          <p:nvPr/>
        </p:nvSpPr>
        <p:spPr>
          <a:xfrm>
            <a:off x="4500943" y="92983"/>
            <a:ext cx="2828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nkaram" pitchFamily="2" charset="0"/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5C2FD0E-0409-4647-87D2-76E3B43494A3}"/>
              </a:ext>
            </a:extLst>
          </p:cNvPr>
          <p:cNvSpPr/>
          <p:nvPr/>
        </p:nvSpPr>
        <p:spPr>
          <a:xfrm>
            <a:off x="1233531" y="4178666"/>
            <a:ext cx="5241875" cy="17005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Vavuniya North Education Zone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nkaram" pitchFamily="2" charset="0"/>
              </a:rPr>
              <a:t> 1.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Omanthai Division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nkaram" pitchFamily="2" charset="0"/>
              </a:rPr>
              <a:t> 2.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Nedunkerni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Division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250028" y="3039606"/>
            <a:ext cx="5720122" cy="93209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5493567" y="4288665"/>
            <a:ext cx="4721708" cy="24206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967298-FF43-4A2B-835A-0AA1FA67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1479" y="6438283"/>
            <a:ext cx="7084177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392566E-4DAC-43B2-88D5-2FD8AF470BD3}"/>
              </a:ext>
            </a:extLst>
          </p:cNvPr>
          <p:cNvSpPr/>
          <p:nvPr/>
        </p:nvSpPr>
        <p:spPr>
          <a:xfrm>
            <a:off x="361390" y="1004281"/>
            <a:ext cx="114692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Improve </a:t>
            </a:r>
            <a:r>
              <a:rPr lang="en-US" sz="2800" b="1" dirty="0" err="1">
                <a:latin typeface="+mj-lt"/>
              </a:rPr>
              <a:t>Behavioural</a:t>
            </a:r>
            <a:r>
              <a:rPr lang="en-US" sz="2800" b="1" dirty="0">
                <a:latin typeface="+mj-lt"/>
              </a:rPr>
              <a:t> Changes in Early Childhood towards Education and Healthy Lifestyle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4239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776609"/>
              </p:ext>
            </p:extLst>
          </p:nvPr>
        </p:nvGraphicFramePr>
        <p:xfrm>
          <a:off x="396928" y="1175653"/>
          <a:ext cx="1081419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0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387">
                  <a:extLst>
                    <a:ext uri="{9D8B030D-6E8A-4147-A177-3AD203B41FA5}">
                      <a16:colId xmlns:a16="http://schemas.microsoft.com/office/drawing/2014/main" xmlns="" val="1165540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Details of Works</a:t>
                      </a:r>
                      <a:endParaRPr lang="en-US" sz="2800" b="1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Amount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1. </a:t>
                      </a:r>
                      <a:r>
                        <a:rPr lang="en-US" sz="2800" baseline="0" dirty="0">
                          <a:latin typeface="+mn-lt"/>
                        </a:rPr>
                        <a:t>New Electricity Connection and Electrical Works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52,875.00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2. </a:t>
                      </a:r>
                      <a:r>
                        <a:rPr lang="en-US" sz="2800" dirty="0">
                          <a:latin typeface="+mn-lt"/>
                        </a:rPr>
                        <a:t>Repair of walls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3. </a:t>
                      </a:r>
                      <a:r>
                        <a:rPr lang="en-US" sz="2800" dirty="0">
                          <a:latin typeface="+mn-lt"/>
                        </a:rPr>
                        <a:t>Repair of Doors &amp; Windows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40,370.00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4.</a:t>
                      </a:r>
                      <a:r>
                        <a:rPr lang="en-US" sz="2800" baseline="0" dirty="0">
                          <a:latin typeface="Bamini" pitchFamily="2" charset="0"/>
                        </a:rPr>
                        <a:t> </a:t>
                      </a:r>
                      <a:r>
                        <a:rPr lang="en-US" sz="2800" dirty="0">
                          <a:latin typeface="+mn-lt"/>
                        </a:rPr>
                        <a:t>Drawing wall arts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5. </a:t>
                      </a:r>
                      <a:r>
                        <a:rPr lang="en-US" sz="2800" dirty="0">
                          <a:latin typeface="+mn-lt"/>
                        </a:rPr>
                        <a:t>Painting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58,470.00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6. </a:t>
                      </a:r>
                      <a:r>
                        <a:rPr lang="en-US" sz="2800" dirty="0">
                          <a:latin typeface="+mn-lt"/>
                        </a:rPr>
                        <a:t>Plumbing works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7. </a:t>
                      </a:r>
                      <a:r>
                        <a:rPr lang="en-US" sz="2800" dirty="0">
                          <a:latin typeface="+mn-lt"/>
                        </a:rPr>
                        <a:t>Fixing nets for securing from Bats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88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Total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196,125.00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33888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D5DE3E-D8FF-42EE-AF27-0BBC77CF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2523" y="6492875"/>
            <a:ext cx="1946712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F37AA0-E5F7-41D5-8F32-ED67C92EA487}"/>
              </a:ext>
            </a:extLst>
          </p:cNvPr>
          <p:cNvSpPr/>
          <p:nvPr/>
        </p:nvSpPr>
        <p:spPr>
          <a:xfrm>
            <a:off x="396928" y="448652"/>
            <a:ext cx="5371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C00000"/>
                </a:solidFill>
              </a:rPr>
              <a:t>Kathankulam</a:t>
            </a:r>
            <a:r>
              <a:rPr lang="en-GB" sz="2400" b="1" dirty="0">
                <a:solidFill>
                  <a:srgbClr val="C00000"/>
                </a:solidFill>
              </a:rPr>
              <a:t> Pre school, </a:t>
            </a:r>
            <a:r>
              <a:rPr lang="en-GB" sz="2400" b="1" dirty="0" err="1">
                <a:solidFill>
                  <a:srgbClr val="C00000"/>
                </a:solidFill>
              </a:rPr>
              <a:t>Kathankulam</a:t>
            </a:r>
            <a:endParaRPr lang="en-US" sz="2400" b="1" dirty="0">
              <a:solidFill>
                <a:srgbClr val="C00000"/>
              </a:solidFill>
              <a:latin typeface="Aabohi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B14A8BB-84FD-4FB0-9B7A-AB8C9BA5A0CD}"/>
              </a:ext>
            </a:extLst>
          </p:cNvPr>
          <p:cNvSpPr/>
          <p:nvPr/>
        </p:nvSpPr>
        <p:spPr>
          <a:xfrm>
            <a:off x="7931158" y="419002"/>
            <a:ext cx="319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Improvement Works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19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249951" y="3681763"/>
            <a:ext cx="707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During repair time (will be completed at the end of this month)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abohi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5E59C4-399E-4328-948B-F4160437EE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568" y="831738"/>
            <a:ext cx="4696003" cy="2650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9CB433-EA7F-460C-AD42-0C645DBD53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8987" y="831738"/>
            <a:ext cx="1495951" cy="2649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763207-ED06-4D11-8690-DDB787462B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35500" y="831738"/>
            <a:ext cx="1495951" cy="2649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23CB123-7E81-44F8-8ABB-6FC1F65F1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33067" y="831738"/>
            <a:ext cx="2380547" cy="25972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675B03-4ABE-492A-8244-5E2EEF5466E8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9951" y="4280929"/>
            <a:ext cx="3251013" cy="24379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9D8367A-9158-45C0-A3CE-C70519250AF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01367" y="4280929"/>
            <a:ext cx="3211189" cy="24083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F0C1CCA-A844-40CD-81B8-DD4F49BC40D2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4273" y="4335140"/>
            <a:ext cx="3139341" cy="235418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C612C66-F371-4A0D-9784-3309CC24DA7F}"/>
              </a:ext>
            </a:extLst>
          </p:cNvPr>
          <p:cNvSpPr/>
          <p:nvPr/>
        </p:nvSpPr>
        <p:spPr>
          <a:xfrm>
            <a:off x="210612" y="455393"/>
            <a:ext cx="1168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Before….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EC80F6F-2854-4411-87A1-534D067CA2FE}"/>
              </a:ext>
            </a:extLst>
          </p:cNvPr>
          <p:cNvSpPr/>
          <p:nvPr/>
        </p:nvSpPr>
        <p:spPr>
          <a:xfrm>
            <a:off x="3909343" y="137627"/>
            <a:ext cx="4373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>
                <a:solidFill>
                  <a:srgbClr val="C00000"/>
                </a:solidFill>
              </a:rPr>
              <a:t>Nedunkulam</a:t>
            </a:r>
            <a:r>
              <a:rPr lang="en-GB" sz="2000" b="1" dirty="0">
                <a:solidFill>
                  <a:srgbClr val="C00000"/>
                </a:solidFill>
              </a:rPr>
              <a:t> Pre school, </a:t>
            </a:r>
            <a:r>
              <a:rPr lang="en-GB" sz="2000" b="1" dirty="0" err="1">
                <a:solidFill>
                  <a:srgbClr val="C00000"/>
                </a:solidFill>
              </a:rPr>
              <a:t>Nedunkulam</a:t>
            </a:r>
            <a:endParaRPr lang="en-US" sz="2000" b="1" dirty="0">
              <a:solidFill>
                <a:srgbClr val="C00000"/>
              </a:solidFill>
              <a:latin typeface="Aaboh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744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3473650"/>
              </p:ext>
            </p:extLst>
          </p:nvPr>
        </p:nvGraphicFramePr>
        <p:xfrm>
          <a:off x="1123291" y="1679235"/>
          <a:ext cx="90808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8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2539">
                  <a:extLst>
                    <a:ext uri="{9D8B030D-6E8A-4147-A177-3AD203B41FA5}">
                      <a16:colId xmlns:a16="http://schemas.microsoft.com/office/drawing/2014/main" xmlns="" val="896133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Details of Works</a:t>
                      </a:r>
                      <a:endParaRPr lang="en-US" sz="2800" b="1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Amount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1. </a:t>
                      </a:r>
                      <a:r>
                        <a:rPr lang="en-US" sz="2800" baseline="0" dirty="0">
                          <a:latin typeface="+mn-lt"/>
                        </a:rPr>
                        <a:t>Electrical Works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16,485.00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2. </a:t>
                      </a:r>
                      <a:r>
                        <a:rPr lang="en-US" sz="2800" dirty="0">
                          <a:latin typeface="+mn-lt"/>
                        </a:rPr>
                        <a:t>Plumbing works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3. </a:t>
                      </a:r>
                      <a:r>
                        <a:rPr lang="en-US" sz="2800" dirty="0">
                          <a:latin typeface="+mn-lt"/>
                        </a:rPr>
                        <a:t>Repair of Doors &amp; Windows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33,090.00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4.</a:t>
                      </a:r>
                      <a:r>
                        <a:rPr lang="en-US" sz="2800" baseline="0" dirty="0">
                          <a:latin typeface="Bamini" pitchFamily="2" charset="0"/>
                        </a:rPr>
                        <a:t> </a:t>
                      </a:r>
                      <a:r>
                        <a:rPr lang="en-US" sz="2800" dirty="0">
                          <a:latin typeface="+mn-lt"/>
                        </a:rPr>
                        <a:t>Drawing wall arts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5. </a:t>
                      </a:r>
                      <a:r>
                        <a:rPr lang="en-US" sz="2800" dirty="0">
                          <a:latin typeface="+mn-lt"/>
                        </a:rPr>
                        <a:t>Painting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Total</a:t>
                      </a:r>
                      <a:endParaRPr lang="en-US" sz="2800" b="1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53,725.00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6739971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C117E15-06C4-47EA-AFD1-E842AB15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99514" y="6400110"/>
            <a:ext cx="1986469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37A29A3-16A4-4C09-A477-0EBF82E61717}"/>
              </a:ext>
            </a:extLst>
          </p:cNvPr>
          <p:cNvSpPr/>
          <p:nvPr/>
        </p:nvSpPr>
        <p:spPr>
          <a:xfrm>
            <a:off x="737788" y="670693"/>
            <a:ext cx="5214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C00000"/>
                </a:solidFill>
              </a:rPr>
              <a:t>Nedunkulam</a:t>
            </a:r>
            <a:r>
              <a:rPr lang="en-GB" sz="2400" b="1" dirty="0">
                <a:solidFill>
                  <a:srgbClr val="C00000"/>
                </a:solidFill>
              </a:rPr>
              <a:t> Pre school, </a:t>
            </a:r>
            <a:r>
              <a:rPr lang="en-GB" sz="2400" b="1" dirty="0" err="1">
                <a:solidFill>
                  <a:srgbClr val="C00000"/>
                </a:solidFill>
              </a:rPr>
              <a:t>Nedunkulam</a:t>
            </a:r>
            <a:endParaRPr lang="en-US" sz="2400" b="1" dirty="0">
              <a:solidFill>
                <a:srgbClr val="C00000"/>
              </a:solidFill>
              <a:latin typeface="Aabohi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FD6B3DE-0340-4925-8808-E75965B51685}"/>
              </a:ext>
            </a:extLst>
          </p:cNvPr>
          <p:cNvSpPr/>
          <p:nvPr/>
        </p:nvSpPr>
        <p:spPr>
          <a:xfrm>
            <a:off x="6750049" y="618649"/>
            <a:ext cx="319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Improvement Works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50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5A4781A-9414-4B48-9487-9BEB530F9B88}"/>
              </a:ext>
            </a:extLst>
          </p:cNvPr>
          <p:cNvSpPr/>
          <p:nvPr/>
        </p:nvSpPr>
        <p:spPr>
          <a:xfrm>
            <a:off x="3159267" y="420470"/>
            <a:ext cx="4832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St. Antony’s Pre school, </a:t>
            </a:r>
            <a:r>
              <a:rPr lang="en-GB" sz="2000" b="1" dirty="0" err="1">
                <a:solidFill>
                  <a:srgbClr val="C00000"/>
                </a:solidFill>
              </a:rPr>
              <a:t>Anthoniyarpuram</a:t>
            </a:r>
            <a:endParaRPr lang="en-US" sz="2000" b="1" dirty="0">
              <a:solidFill>
                <a:srgbClr val="C00000"/>
              </a:solidFill>
              <a:latin typeface="Aabohi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C64966-DD92-44F0-9A65-66697D1CE4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434" y="1158588"/>
            <a:ext cx="4879302" cy="2745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9F8CE3-098D-4BC0-8FE7-141F8436F0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9328" y="1158587"/>
            <a:ext cx="4879302" cy="2745539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DBB930-4B05-49EF-80FE-AB088C74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29134" y="6492875"/>
            <a:ext cx="2118991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D7A84D8-2423-494E-B221-5148E832F778}"/>
              </a:ext>
            </a:extLst>
          </p:cNvPr>
          <p:cNvSpPr/>
          <p:nvPr/>
        </p:nvSpPr>
        <p:spPr>
          <a:xfrm>
            <a:off x="328434" y="5299302"/>
            <a:ext cx="5266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Work will be completed at the end of this month</a:t>
            </a:r>
            <a:endParaRPr lang="en-US" sz="2000" dirty="0">
              <a:solidFill>
                <a:srgbClr val="C00000"/>
              </a:solidFill>
              <a:latin typeface="Aaboh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531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54802C-22D9-472D-9AA0-1EFD3DC10B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7069" y="1424701"/>
            <a:ext cx="3961455" cy="2235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CBA86F-81B9-4B6B-8E54-9D00752437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39468" y="1424701"/>
            <a:ext cx="3961454" cy="22363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057C71-8A24-4BB3-A4D7-2DB093E55B4A}"/>
              </a:ext>
            </a:extLst>
          </p:cNvPr>
          <p:cNvSpPr/>
          <p:nvPr/>
        </p:nvSpPr>
        <p:spPr>
          <a:xfrm>
            <a:off x="3264839" y="89937"/>
            <a:ext cx="4264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>
                <a:solidFill>
                  <a:srgbClr val="C00000"/>
                </a:solidFill>
              </a:rPr>
              <a:t>Savarikulam</a:t>
            </a:r>
            <a:r>
              <a:rPr lang="en-GB" sz="2000" b="1" dirty="0">
                <a:solidFill>
                  <a:srgbClr val="C00000"/>
                </a:solidFill>
              </a:rPr>
              <a:t> Pre school, </a:t>
            </a:r>
            <a:r>
              <a:rPr lang="en-GB" sz="2000" b="1" dirty="0" err="1">
                <a:solidFill>
                  <a:srgbClr val="C00000"/>
                </a:solidFill>
              </a:rPr>
              <a:t>Savarikulam</a:t>
            </a:r>
            <a:endParaRPr lang="en-US" sz="2000" b="1" dirty="0">
              <a:solidFill>
                <a:srgbClr val="C00000"/>
              </a:solidFill>
              <a:latin typeface="Aabohi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BBB860-F0B5-4DD4-A339-91FB111AB9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7069" y="3880403"/>
            <a:ext cx="5179989" cy="2758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F741450-77EA-42FB-8467-4160E0BF79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2632" y="3880403"/>
            <a:ext cx="5965267" cy="2758936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68AEAB38-CA45-40A3-9206-86E4F9F0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1700" y="6563004"/>
            <a:ext cx="2136199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DB404B-A501-4640-8FBA-0F2583DA1A2C}"/>
              </a:ext>
            </a:extLst>
          </p:cNvPr>
          <p:cNvSpPr/>
          <p:nvPr/>
        </p:nvSpPr>
        <p:spPr>
          <a:xfrm>
            <a:off x="217069" y="565636"/>
            <a:ext cx="11570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This school was selected in addition to the 8 selected schools and all the works will be completed at the end of this month</a:t>
            </a:r>
            <a:endParaRPr lang="en-GB" sz="2000" dirty="0">
              <a:latin typeface="Aaboh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71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2A92F7-6904-4D53-AFF0-48F6B0400E4D}"/>
              </a:ext>
            </a:extLst>
          </p:cNvPr>
          <p:cNvSpPr/>
          <p:nvPr/>
        </p:nvSpPr>
        <p:spPr>
          <a:xfrm>
            <a:off x="2959190" y="73103"/>
            <a:ext cx="4394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>
                <a:solidFill>
                  <a:srgbClr val="C00000"/>
                </a:solidFill>
              </a:rPr>
              <a:t>Thenudaiyan</a:t>
            </a:r>
            <a:r>
              <a:rPr lang="en-GB" sz="2000" b="1" dirty="0">
                <a:solidFill>
                  <a:srgbClr val="C00000"/>
                </a:solidFill>
              </a:rPr>
              <a:t> Pre school, </a:t>
            </a:r>
            <a:r>
              <a:rPr lang="en-GB" sz="2000" b="1" dirty="0" err="1">
                <a:solidFill>
                  <a:srgbClr val="C00000"/>
                </a:solidFill>
              </a:rPr>
              <a:t>Thenudaiyan</a:t>
            </a:r>
            <a:endParaRPr lang="en-US" sz="2000" b="1" dirty="0">
              <a:solidFill>
                <a:srgbClr val="C00000"/>
              </a:solidFill>
              <a:latin typeface="Aabohi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F8A7DB-1E01-41B4-BD7D-E8F4B0E2A0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500" y="1384081"/>
            <a:ext cx="4445207" cy="2508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C6F680-5A2A-4A76-83BE-36D98FAA1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20249" y="4180994"/>
            <a:ext cx="4445207" cy="2509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26CCFC-D44B-4BE1-996F-6504ACE796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7499" y="4180994"/>
            <a:ext cx="4445207" cy="25093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94C60A-53C1-493F-AB64-145C2DF36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20249" y="1383641"/>
            <a:ext cx="4445208" cy="2509391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26612FB-D1BD-47DC-BB7C-850B8F1F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05531" y="6613222"/>
            <a:ext cx="1886385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71D50B9-08FD-4090-BD11-CC78168DFA16}"/>
              </a:ext>
            </a:extLst>
          </p:cNvPr>
          <p:cNvSpPr/>
          <p:nvPr/>
        </p:nvSpPr>
        <p:spPr>
          <a:xfrm>
            <a:off x="217069" y="565636"/>
            <a:ext cx="11570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This school was selected in addition to the 8 selected schools and all the works have been completed</a:t>
            </a:r>
            <a:endParaRPr lang="en-GB" sz="2000" dirty="0">
              <a:latin typeface="Aaboh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78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3041320"/>
              </p:ext>
            </p:extLst>
          </p:nvPr>
        </p:nvGraphicFramePr>
        <p:xfrm>
          <a:off x="646211" y="1476955"/>
          <a:ext cx="1097594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3931">
                  <a:extLst>
                    <a:ext uri="{9D8B030D-6E8A-4147-A177-3AD203B41FA5}">
                      <a16:colId xmlns:a16="http://schemas.microsoft.com/office/drawing/2014/main" xmlns="" val="1412890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Details of Works</a:t>
                      </a:r>
                      <a:endParaRPr lang="en-US" sz="2800" b="1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Amount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1. </a:t>
                      </a:r>
                      <a:r>
                        <a:rPr lang="en-US" sz="2800" dirty="0">
                          <a:latin typeface="+mn-lt"/>
                        </a:rPr>
                        <a:t>Repair of Doors &amp; Windows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Bamini" pitchFamily="2" charset="0"/>
                        </a:rPr>
                        <a:t>56&gt;350.00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2. </a:t>
                      </a:r>
                      <a:r>
                        <a:rPr lang="en-US" sz="2800" dirty="0">
                          <a:latin typeface="+mn-lt"/>
                        </a:rPr>
                        <a:t>Plumbing works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Bamini" pitchFamily="2" charset="0"/>
                        </a:rPr>
                        <a:t>9&gt;270.00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3. </a:t>
                      </a:r>
                      <a:r>
                        <a:rPr lang="en-US" sz="2800" dirty="0">
                          <a:latin typeface="+mn-lt"/>
                        </a:rPr>
                        <a:t>Concrete floor work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4.</a:t>
                      </a:r>
                      <a:r>
                        <a:rPr lang="en-US" sz="2800" baseline="0" dirty="0">
                          <a:latin typeface="Bamini" pitchFamily="2" charset="0"/>
                        </a:rPr>
                        <a:t> </a:t>
                      </a:r>
                      <a:r>
                        <a:rPr lang="en-US" sz="2800" dirty="0">
                          <a:latin typeface="+mn-lt"/>
                        </a:rPr>
                        <a:t>Fixing nets for securing from Bats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Bamini" pitchFamily="2" charset="0"/>
                        </a:rPr>
                        <a:t>8&gt;000.00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amini" pitchFamily="2" charset="0"/>
                        </a:rPr>
                        <a:t>5. </a:t>
                      </a:r>
                      <a:r>
                        <a:rPr lang="en-US" sz="2800" dirty="0">
                          <a:latin typeface="+mn-lt"/>
                        </a:rPr>
                        <a:t>Painting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Bamini" pitchFamily="2" charset="0"/>
                        </a:rPr>
                        <a:t>79&gt;630.00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Bamini" pitchFamily="2" charset="0"/>
                        </a:rPr>
                        <a:t>6.</a:t>
                      </a:r>
                      <a:r>
                        <a:rPr lang="en-US" sz="2800" dirty="0">
                          <a:latin typeface="Bamini" pitchFamily="2" charset="0"/>
                        </a:rPr>
                        <a:t> </a:t>
                      </a:r>
                      <a:r>
                        <a:rPr lang="en-US" sz="2800" dirty="0">
                          <a:latin typeface="+mn-lt"/>
                        </a:rPr>
                        <a:t>Drawing wall arts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Bamini" pitchFamily="2" charset="0"/>
                        </a:rPr>
                        <a:t>17&gt;000.00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64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Bamini" pitchFamily="2" charset="0"/>
                        </a:rPr>
                        <a:t>7. </a:t>
                      </a:r>
                      <a:r>
                        <a:rPr lang="en-US" sz="2800" dirty="0">
                          <a:latin typeface="+mn-lt"/>
                        </a:rPr>
                        <a:t>Repair of Toilet</a:t>
                      </a:r>
                      <a:endParaRPr lang="en-US" sz="2800" dirty="0"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Bamini" pitchFamily="2" charset="0"/>
                        </a:rPr>
                        <a:t>3&gt;000.00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48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amini" pitchFamily="2" charset="0"/>
                        </a:rPr>
                        <a:t>  </a:t>
                      </a:r>
                      <a:r>
                        <a:rPr lang="en-US" sz="2800" b="1" dirty="0">
                          <a:latin typeface="+mn-lt"/>
                        </a:rPr>
                        <a:t>Total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min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latin typeface="Bamini" pitchFamily="2" charset="0"/>
                        </a:rPr>
                        <a:t>173&gt;250.00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0844662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75D7EA3-3D9B-4C57-B47F-B39A4BBC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71792" y="6492875"/>
            <a:ext cx="1920208" cy="365125"/>
          </a:xfrm>
        </p:spPr>
        <p:txBody>
          <a:bodyPr/>
          <a:lstStyle/>
          <a:p>
            <a:r>
              <a:rPr lang="en-US"/>
              <a:t>T.Yasotharan FO -IMHO-Lanka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2CFDD50-F15E-4428-93BF-072159F27D36}"/>
              </a:ext>
            </a:extLst>
          </p:cNvPr>
          <p:cNvSpPr/>
          <p:nvPr/>
        </p:nvSpPr>
        <p:spPr>
          <a:xfrm>
            <a:off x="8351068" y="574748"/>
            <a:ext cx="319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Improvement Works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2E221C-4C32-4C3C-A7F3-76508A6ED6A7}"/>
              </a:ext>
            </a:extLst>
          </p:cNvPr>
          <p:cNvSpPr/>
          <p:nvPr/>
        </p:nvSpPr>
        <p:spPr>
          <a:xfrm>
            <a:off x="646211" y="634827"/>
            <a:ext cx="5238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C00000"/>
                </a:solidFill>
              </a:rPr>
              <a:t>Thenudaiyan</a:t>
            </a:r>
            <a:r>
              <a:rPr lang="en-GB" sz="2400" b="1" dirty="0">
                <a:solidFill>
                  <a:srgbClr val="C00000"/>
                </a:solidFill>
              </a:rPr>
              <a:t> Pre school, </a:t>
            </a:r>
            <a:r>
              <a:rPr lang="en-GB" sz="2400" b="1" dirty="0" err="1">
                <a:solidFill>
                  <a:srgbClr val="C00000"/>
                </a:solidFill>
              </a:rPr>
              <a:t>Thenudaiyan</a:t>
            </a:r>
            <a:endParaRPr lang="en-US" sz="2400" b="1" dirty="0">
              <a:solidFill>
                <a:srgbClr val="C00000"/>
              </a:solidFill>
              <a:latin typeface="Aaboh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106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AAE0DF-4012-4542-A1BE-8C1F6EE161C6}"/>
              </a:ext>
            </a:extLst>
          </p:cNvPr>
          <p:cNvSpPr/>
          <p:nvPr/>
        </p:nvSpPr>
        <p:spPr>
          <a:xfrm>
            <a:off x="3962274" y="203385"/>
            <a:ext cx="32415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0"/>
                <a:latin typeface="+mj-lt"/>
              </a:rPr>
              <a:t>Purchasing Items</a:t>
            </a:r>
            <a:endParaRPr lang="en-US" sz="3200" b="1" cap="none" spc="0" dirty="0">
              <a:ln w="0"/>
              <a:solidFill>
                <a:schemeClr val="tx1"/>
              </a:solidFill>
              <a:latin typeface="Bamini" pitchFamily="2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3E9EF32C-204F-41E1-BD04-9C0CB47C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92279" y="6492875"/>
            <a:ext cx="1999721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8EBB53D-B35D-44DD-838B-6AC9456C163A}"/>
              </a:ext>
            </a:extLst>
          </p:cNvPr>
          <p:cNvSpPr/>
          <p:nvPr/>
        </p:nvSpPr>
        <p:spPr>
          <a:xfrm>
            <a:off x="359007" y="732894"/>
            <a:ext cx="2058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0" u="none" strike="noStrike" cap="none" spc="0" dirty="0">
                <a:ln w="0"/>
                <a:solidFill>
                  <a:schemeClr val="tx1"/>
                </a:solidFill>
                <a:latin typeface="Baamini" pitchFamily="2" charset="0"/>
              </a:rPr>
              <a:t>1. </a:t>
            </a:r>
            <a:r>
              <a:rPr lang="en-US" sz="2800" b="1" i="0" u="none" strike="noStrike" cap="none" spc="0" dirty="0">
                <a:ln w="0"/>
                <a:solidFill>
                  <a:schemeClr val="tx1"/>
                </a:solidFill>
              </a:rPr>
              <a:t>Furniture</a:t>
            </a:r>
            <a:endParaRPr lang="en-US" sz="2800" b="1" cap="none" spc="0" dirty="0">
              <a:ln w="0"/>
              <a:solidFill>
                <a:schemeClr val="tx1"/>
              </a:solidFill>
              <a:latin typeface="Baamini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93D2D91-4BFB-45C5-A46D-764714BCFC14}"/>
              </a:ext>
            </a:extLst>
          </p:cNvPr>
          <p:cNvSpPr/>
          <p:nvPr/>
        </p:nvSpPr>
        <p:spPr>
          <a:xfrm>
            <a:off x="812289" y="1287249"/>
            <a:ext cx="263270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Teachers Table</a:t>
            </a:r>
          </a:p>
          <a:p>
            <a:pPr marL="457200" indent="-457200"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Teachers Chair</a:t>
            </a:r>
          </a:p>
          <a:p>
            <a:pPr marL="457200" indent="-457200"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Children’s Table</a:t>
            </a:r>
          </a:p>
          <a:p>
            <a:pPr marL="457200" indent="-457200"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Children’s Chair</a:t>
            </a:r>
          </a:p>
          <a:p>
            <a:pPr marL="457200" indent="-457200"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Cupboard</a:t>
            </a:r>
          </a:p>
          <a:p>
            <a:pPr marL="457200" indent="-457200"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Books rack</a:t>
            </a:r>
          </a:p>
          <a:p>
            <a:pPr marL="457200" indent="-457200"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 board</a:t>
            </a:r>
          </a:p>
          <a:p>
            <a:pPr marL="457200" indent="-457200"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Notice board</a:t>
            </a:r>
          </a:p>
          <a:p>
            <a:pPr marL="457200" indent="-457200"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Aid box</a:t>
            </a:r>
          </a:p>
          <a:p>
            <a:pPr marL="457200" indent="-457200"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Dust bin</a:t>
            </a:r>
          </a:p>
          <a:p>
            <a:pPr marL="457200" indent="-457200"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 board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amini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DB360FB-4344-4E2E-9966-CD493F94636C}"/>
              </a:ext>
            </a:extLst>
          </p:cNvPr>
          <p:cNvSpPr/>
          <p:nvPr/>
        </p:nvSpPr>
        <p:spPr>
          <a:xfrm>
            <a:off x="5981720" y="779069"/>
            <a:ext cx="3773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latin typeface="Baamini" pitchFamily="2" charset="0"/>
              </a:rPr>
              <a:t>2. </a:t>
            </a:r>
            <a:r>
              <a:rPr lang="en-US" sz="2800" b="1" dirty="0">
                <a:ln w="0"/>
              </a:rPr>
              <a:t>Learning Equipment</a:t>
            </a:r>
            <a:endParaRPr lang="en-US" sz="2800" b="1" cap="none" spc="0" dirty="0">
              <a:ln w="0"/>
              <a:solidFill>
                <a:schemeClr val="tx1"/>
              </a:solidFill>
              <a:latin typeface="Baamini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69A8765-EDF8-48ED-B277-7D30DEFA0E24}"/>
              </a:ext>
            </a:extLst>
          </p:cNvPr>
          <p:cNvSpPr/>
          <p:nvPr/>
        </p:nvSpPr>
        <p:spPr>
          <a:xfrm>
            <a:off x="6390449" y="1354753"/>
            <a:ext cx="420653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Television</a:t>
            </a:r>
          </a:p>
          <a:p>
            <a:pPr marL="457200" indent="-457200">
              <a:buAutoNum type="arabicPeriod"/>
            </a:pP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Audio system</a:t>
            </a:r>
          </a:p>
          <a:p>
            <a:pPr marL="457200" indent="-457200">
              <a:buAutoNum type="arabicPeriod"/>
            </a:pP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 Drive</a:t>
            </a:r>
          </a:p>
          <a:p>
            <a:pPr marL="457200" indent="-457200">
              <a:buAutoNum type="arabicPeriod"/>
            </a:pP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tools</a:t>
            </a:r>
          </a:p>
          <a:p>
            <a:pPr marL="457200" indent="-457200">
              <a:buAutoNum type="arabicPeriod"/>
            </a:pP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Banners with story pictures</a:t>
            </a:r>
          </a:p>
          <a:p>
            <a:pPr marL="457200" indent="-457200">
              <a:buAutoNum type="arabicPeriod"/>
            </a:pP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Western musical instrument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4D9AB5B-673C-4CA5-A182-0CF7029651E8}"/>
              </a:ext>
            </a:extLst>
          </p:cNvPr>
          <p:cNvSpPr/>
          <p:nvPr/>
        </p:nvSpPr>
        <p:spPr>
          <a:xfrm>
            <a:off x="812289" y="5587598"/>
            <a:ext cx="954156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000" b="1" cap="none" spc="0" dirty="0">
                <a:ln w="0"/>
                <a:solidFill>
                  <a:srgbClr val="FF0000"/>
                </a:solidFill>
              </a:rPr>
              <a:t>Quotations have been obtained. Purchasing will be made, </a:t>
            </a:r>
            <a:r>
              <a:rPr lang="en-GB" sz="2000" b="1" dirty="0">
                <a:ln w="0"/>
                <a:solidFill>
                  <a:srgbClr val="FF0000"/>
                </a:solidFill>
              </a:rPr>
              <a:t>once schools started</a:t>
            </a:r>
            <a:endParaRPr lang="en-US" sz="2000" b="1" cap="none" spc="0" dirty="0">
              <a:ln w="0"/>
              <a:solidFill>
                <a:srgbClr val="FF0000"/>
              </a:solidFill>
              <a:latin typeface="B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645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D824A3-F752-402A-8824-E2E2D1E8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92280" y="6400109"/>
            <a:ext cx="1893704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CF9F54-6F20-40AF-9991-719E5FDF68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7558" y="880872"/>
            <a:ext cx="4413272" cy="5884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93C11F-25C0-4EA3-A33C-B0B2F60A0F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29261" y="880872"/>
            <a:ext cx="4413272" cy="5884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44A3E82-BFBF-44C3-97AE-AFC216D2E01E}"/>
              </a:ext>
            </a:extLst>
          </p:cNvPr>
          <p:cNvSpPr/>
          <p:nvPr/>
        </p:nvSpPr>
        <p:spPr>
          <a:xfrm>
            <a:off x="3877700" y="357652"/>
            <a:ext cx="4436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Price List for Learning Tools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269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D1BEBB4-4430-4160-B7C5-A58F68397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4160985"/>
              </p:ext>
            </p:extLst>
          </p:nvPr>
        </p:nvGraphicFramePr>
        <p:xfrm>
          <a:off x="357807" y="964096"/>
          <a:ext cx="10760765" cy="4267200"/>
        </p:xfrm>
        <a:graphic>
          <a:graphicData uri="http://schemas.openxmlformats.org/drawingml/2006/table">
            <a:tbl>
              <a:tblPr/>
              <a:tblGrid>
                <a:gridCol w="10760765">
                  <a:extLst>
                    <a:ext uri="{9D8B030D-6E8A-4147-A177-3AD203B41FA5}">
                      <a16:colId xmlns:a16="http://schemas.microsoft.com/office/drawing/2014/main" xmlns="" val="85990514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Capacity Development  for Teachers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9605638"/>
                  </a:ext>
                </a:extLst>
              </a:tr>
              <a:tr h="17302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Teacher training  -                                                  </a:t>
                      </a:r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2 batches completed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3928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 selected teachers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6819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Diploma in preschool Education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7269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Parents Awareness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4905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  Training for Preschool Teachers on early Identification with disabilities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8139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Strengthen Management Committees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90272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Progress  Meetings at Zonal Office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6261695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1B14DB-A2E6-4152-9EBA-9C3927E9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97149" y="6174823"/>
            <a:ext cx="2344278" cy="365125"/>
          </a:xfrm>
        </p:spPr>
        <p:txBody>
          <a:bodyPr/>
          <a:lstStyle/>
          <a:p>
            <a:r>
              <a:rPr lang="en-US"/>
              <a:t>T.Yasotharan FO -IMHO-Lanka</a:t>
            </a:r>
          </a:p>
        </p:txBody>
      </p:sp>
    </p:spTree>
    <p:extLst>
      <p:ext uri="{BB962C8B-B14F-4D97-AF65-F5344CB8AC3E}">
        <p14:creationId xmlns:p14="http://schemas.microsoft.com/office/powerpoint/2010/main" xmlns="" val="154713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1B8DF88-A60D-4027-86E8-1449D6379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2725349"/>
              </p:ext>
            </p:extLst>
          </p:nvPr>
        </p:nvGraphicFramePr>
        <p:xfrm>
          <a:off x="218364" y="817899"/>
          <a:ext cx="11518711" cy="329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063">
                  <a:extLst>
                    <a:ext uri="{9D8B030D-6E8A-4147-A177-3AD203B41FA5}">
                      <a16:colId xmlns:a16="http://schemas.microsoft.com/office/drawing/2014/main" xmlns="" val="1668526821"/>
                    </a:ext>
                  </a:extLst>
                </a:gridCol>
                <a:gridCol w="2852382">
                  <a:extLst>
                    <a:ext uri="{9D8B030D-6E8A-4147-A177-3AD203B41FA5}">
                      <a16:colId xmlns:a16="http://schemas.microsoft.com/office/drawing/2014/main" xmlns="" val="2407433594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xmlns="" val="342008918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xmlns="" val="496389589"/>
                    </a:ext>
                  </a:extLst>
                </a:gridCol>
                <a:gridCol w="2033517">
                  <a:extLst>
                    <a:ext uri="{9D8B030D-6E8A-4147-A177-3AD203B41FA5}">
                      <a16:colId xmlns:a16="http://schemas.microsoft.com/office/drawing/2014/main" xmlns="" val="2665993603"/>
                    </a:ext>
                  </a:extLst>
                </a:gridCol>
              </a:tblGrid>
              <a:tr h="2466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Division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Number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Cluster Schools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Number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Pre-Schools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Number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Teachers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Number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Students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4186386"/>
                  </a:ext>
                </a:extLst>
              </a:tr>
              <a:tr h="563635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Madhu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06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43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69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2627285"/>
                  </a:ext>
                </a:extLst>
              </a:tr>
              <a:tr h="5636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Nedunkerny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40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51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667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7684076"/>
                  </a:ext>
                </a:extLst>
              </a:tr>
              <a:tr h="611906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Omanthai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12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51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64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536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157139"/>
                  </a:ext>
                </a:extLst>
              </a:tr>
              <a:tr h="737026"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26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134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184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lankaram" pitchFamily="2" charset="0"/>
                        </a:rPr>
                        <a:t>1983</a:t>
                      </a:r>
                      <a:endParaRPr lang="en-US" sz="2400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2548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138D8B4-2FD8-43CD-BC43-6EBF70AF65E5}"/>
              </a:ext>
            </a:extLst>
          </p:cNvPr>
          <p:cNvSpPr/>
          <p:nvPr/>
        </p:nvSpPr>
        <p:spPr>
          <a:xfrm>
            <a:off x="3147168" y="72370"/>
            <a:ext cx="5661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Details of Pre-schools in 2019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8065C8-B54B-489E-9118-592C8E355B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8364" y="4681216"/>
            <a:ext cx="3569567" cy="2015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B78989-D400-43F5-86E3-F55F79B7B6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71461" y="4681216"/>
            <a:ext cx="3569566" cy="2015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EFA4A3-2384-4952-91A7-4629532B01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67508" y="4681216"/>
            <a:ext cx="3569567" cy="20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3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864250-5916-4A1F-94FD-D1B4C17F8758}"/>
              </a:ext>
            </a:extLst>
          </p:cNvPr>
          <p:cNvSpPr/>
          <p:nvPr/>
        </p:nvSpPr>
        <p:spPr>
          <a:xfrm>
            <a:off x="3422155" y="178059"/>
            <a:ext cx="5384423" cy="592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>
                <a:latin typeface="+mj-lt"/>
              </a:rPr>
              <a:t>Capacity Development for Teachers</a:t>
            </a:r>
            <a:endParaRPr lang="en-GB" sz="2400" b="1" dirty="0">
              <a:latin typeface="Alankar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B26C6F-6FDB-4622-87D6-501F96A639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708" y="3538330"/>
            <a:ext cx="6042292" cy="2811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9BBCB8-C7E7-4394-87F9-95FB07A971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9269" y="927652"/>
            <a:ext cx="2623934" cy="1783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17DE6F-659E-4270-9F01-43CDC0AF60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99137" y="952793"/>
            <a:ext cx="3158751" cy="17831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2F32BB-CCD9-41D9-9BBD-65C5479743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06527" y="965724"/>
            <a:ext cx="3158751" cy="1783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B7A6E77-42E4-4108-9C24-A7DD48CF8E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21212" y="927651"/>
            <a:ext cx="2551519" cy="18593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2C90AA7-0300-436C-A46E-62DBF8AAE8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06527" y="3536555"/>
            <a:ext cx="5888699" cy="28134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BD11129-8B2A-4517-8BFC-D3F405085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</p:spTree>
    <p:extLst>
      <p:ext uri="{BB962C8B-B14F-4D97-AF65-F5344CB8AC3E}">
        <p14:creationId xmlns:p14="http://schemas.microsoft.com/office/powerpoint/2010/main" xmlns="" val="897378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9E8C29-0511-42AF-AE79-64F6533B25A9}"/>
              </a:ext>
            </a:extLst>
          </p:cNvPr>
          <p:cNvSpPr/>
          <p:nvPr/>
        </p:nvSpPr>
        <p:spPr>
          <a:xfrm>
            <a:off x="265044" y="629287"/>
            <a:ext cx="7740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5 Days Residential Workshop for 68 Teachers as 2 batches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7C19C13-389C-4970-AB01-34CEBD957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5866588"/>
              </p:ext>
            </p:extLst>
          </p:nvPr>
        </p:nvGraphicFramePr>
        <p:xfrm>
          <a:off x="265044" y="1441909"/>
          <a:ext cx="8839200" cy="485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xmlns="" val="1699645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+mn-lt"/>
                        </a:rPr>
                        <a:t>Contents of the Workshop</a:t>
                      </a:r>
                      <a:endParaRPr lang="en-US" sz="2400" dirty="0">
                        <a:solidFill>
                          <a:schemeClr val="tx1"/>
                        </a:solidFill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2529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>
                          <a:effectLst/>
                          <a:latin typeface="+mn-lt"/>
                        </a:rPr>
                        <a:t>Oral Health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5535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>
                          <a:effectLst/>
                          <a:latin typeface="+mn-lt"/>
                        </a:rPr>
                        <a:t>Healthy food habits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102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>
                          <a:effectLst/>
                          <a:latin typeface="+mn-lt"/>
                        </a:rPr>
                        <a:t>Management of Home Gardening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2158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>
                          <a:effectLst/>
                          <a:latin typeface="+mn-lt"/>
                        </a:rPr>
                        <a:t>Breathing Exercises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669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>
                          <a:effectLst/>
                          <a:latin typeface="+mn-lt"/>
                        </a:rPr>
                        <a:t>Psychological Wellbeing for Children and Teachers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321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>
                          <a:effectLst/>
                          <a:latin typeface="+mn-lt"/>
                        </a:rPr>
                        <a:t>An Introduction – Pre school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320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>
                          <a:effectLst/>
                          <a:latin typeface="+mn-lt"/>
                        </a:rPr>
                        <a:t>Activities for Pre school Teachers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8230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>
                          <a:effectLst/>
                          <a:latin typeface="+mn-lt"/>
                        </a:rPr>
                        <a:t>Presentation skills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6603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Integrated Approaches in Teaching and Learning Park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6605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effectLst/>
                          <a:latin typeface="+mn-lt"/>
                        </a:rPr>
                        <a:t>Subjects related to physical development and Group activities</a:t>
                      </a:r>
                      <a:endParaRPr lang="en-US" sz="2400" dirty="0">
                        <a:effectLst/>
                        <a:latin typeface="B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466796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78C7C0-2900-4A55-BCD9-52397060FA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58726" y="1264222"/>
            <a:ext cx="2668230" cy="1506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C7DF85-18C7-4455-8ACE-00E9C81169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58726" y="3117020"/>
            <a:ext cx="2668230" cy="1506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549A3A3-D747-41D4-BED3-FCF335A7C9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58726" y="5020731"/>
            <a:ext cx="2668230" cy="1506259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3372DA2F-6449-4770-A593-01E41916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76601" y="6526990"/>
            <a:ext cx="2004837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6281AD-0C57-4C5B-A8D6-6E951C662EE2}"/>
              </a:ext>
            </a:extLst>
          </p:cNvPr>
          <p:cNvSpPr/>
          <p:nvPr/>
        </p:nvSpPr>
        <p:spPr>
          <a:xfrm>
            <a:off x="3663475" y="0"/>
            <a:ext cx="4865050" cy="592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+mj-lt"/>
              </a:rPr>
              <a:t>Capacity Development for Teachers</a:t>
            </a:r>
            <a:endParaRPr lang="en-GB" sz="2400" b="1" dirty="0">
              <a:latin typeface="Alankar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049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7C19C13-389C-4970-AB01-34CEBD957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790065"/>
              </p:ext>
            </p:extLst>
          </p:nvPr>
        </p:nvGraphicFramePr>
        <p:xfrm>
          <a:off x="341701" y="954741"/>
          <a:ext cx="8763388" cy="521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63388">
                  <a:extLst>
                    <a:ext uri="{9D8B030D-6E8A-4147-A177-3AD203B41FA5}">
                      <a16:colId xmlns:a16="http://schemas.microsoft.com/office/drawing/2014/main" xmlns="" val="1699645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+mn-lt"/>
                        </a:rPr>
                        <a:t>Contents of the Workshop</a:t>
                      </a:r>
                      <a:endParaRPr lang="en-US" sz="2400" dirty="0">
                        <a:solidFill>
                          <a:schemeClr val="tx1"/>
                        </a:solidFill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529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effectLst/>
                          <a:latin typeface="+mn-lt"/>
                        </a:rPr>
                        <a:t>Cognitive related matters (Language, Mathematics)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535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effectLst/>
                          <a:latin typeface="+mn-lt"/>
                        </a:rPr>
                        <a:t>Realising the situation and acting.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02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effectLst/>
                          <a:latin typeface="+mn-lt"/>
                        </a:rPr>
                        <a:t>Development of creative and innovative activities 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158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effectLst/>
                          <a:latin typeface="+mn-lt"/>
                        </a:rPr>
                        <a:t>Emotional development activities, aesthetic studies, creative activities.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669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/>
                        <a:t>Finding out the needy forms and preparing model tables to enter the programmes</a:t>
                      </a:r>
                      <a:endParaRPr lang="en-US" sz="2400" dirty="0">
                        <a:effectLst/>
                        <a:latin typeface="B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321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Matters related to chid rights and quality circle.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320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Pre-school management, leadership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973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Non-violence communication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230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Importance of keeping registers.</a:t>
                      </a:r>
                      <a:endParaRPr lang="en-US" sz="2400" dirty="0"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66036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F7DA9E-30CE-4C03-8BF5-1BB806E568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32031" y="1011063"/>
            <a:ext cx="2535899" cy="1431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D5F84F5-5A88-480A-8EC0-20E8C8311C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32030" y="2845003"/>
            <a:ext cx="2535899" cy="1431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FFAD68-F779-42F4-B6E6-B394C2821E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32031" y="4791587"/>
            <a:ext cx="2535900" cy="1431556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2806A3D3-4A87-4F23-BB73-0C8DCEC5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3911" y="6309463"/>
            <a:ext cx="7084177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1DC4CB-5776-43D5-B202-712ACA50B6E9}"/>
              </a:ext>
            </a:extLst>
          </p:cNvPr>
          <p:cNvSpPr/>
          <p:nvPr/>
        </p:nvSpPr>
        <p:spPr>
          <a:xfrm>
            <a:off x="3663475" y="0"/>
            <a:ext cx="5921429" cy="590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+mj-lt"/>
              </a:rPr>
              <a:t>Capacity Development for Teachers </a:t>
            </a:r>
            <a:r>
              <a:rPr lang="en-GB" sz="2400" b="1" i="1" dirty="0" err="1">
                <a:latin typeface="+mj-lt"/>
              </a:rPr>
              <a:t>Cont</a:t>
            </a:r>
            <a:r>
              <a:rPr lang="en-GB" sz="2400" b="1" i="1" dirty="0">
                <a:latin typeface="+mj-lt"/>
              </a:rPr>
              <a:t>…</a:t>
            </a:r>
            <a:endParaRPr lang="en-GB" sz="2400" b="1" dirty="0">
              <a:latin typeface="Alankar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612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78532E-C7A2-49DC-BF02-A7E9414F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13162" y="6437144"/>
            <a:ext cx="2092486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AC74D8-9CB6-40BC-A294-F9FF74F519BF}"/>
              </a:ext>
            </a:extLst>
          </p:cNvPr>
          <p:cNvSpPr/>
          <p:nvPr/>
        </p:nvSpPr>
        <p:spPr>
          <a:xfrm>
            <a:off x="5156478" y="455548"/>
            <a:ext cx="1879041" cy="676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prstClr val="black"/>
                </a:solidFill>
                <a:latin typeface="+mj-lt"/>
              </a:rPr>
              <a:t>Challenges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ankaram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1E60FA-81EC-4895-8884-34EF976F0BA0}"/>
              </a:ext>
            </a:extLst>
          </p:cNvPr>
          <p:cNvSpPr/>
          <p:nvPr/>
        </p:nvSpPr>
        <p:spPr>
          <a:xfrm>
            <a:off x="186349" y="1749469"/>
            <a:ext cx="11819297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400" b="1" dirty="0">
                <a:solidFill>
                  <a:prstClr val="black"/>
                </a:solidFill>
              </a:rPr>
              <a:t>Schools were closed due to Corona outbreak, when initiated the project.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400" b="1" dirty="0">
                <a:solidFill>
                  <a:prstClr val="black"/>
                </a:solidFill>
              </a:rPr>
              <a:t>Since the nature of work and quantity differs for each school, it was difficult to identify the workers / contractors at the respective areas.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400" b="1" dirty="0">
                <a:solidFill>
                  <a:prstClr val="black"/>
                </a:solidFill>
              </a:rPr>
              <a:t>Needed to pay high wages to selected labourers / contractors.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Needed to </a:t>
            </a:r>
            <a:r>
              <a:rPr lang="en-GB" sz="2400" b="1" dirty="0">
                <a:solidFill>
                  <a:prstClr val="black"/>
                </a:solidFill>
              </a:rPr>
              <a:t>include the cost for meals, transport and accommodation, when labourers / contractors were received from other areas.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548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DDDAF8-97F4-44BA-BEC6-E7F0F89F0D9A}"/>
              </a:ext>
            </a:extLst>
          </p:cNvPr>
          <p:cNvSpPr/>
          <p:nvPr/>
        </p:nvSpPr>
        <p:spPr>
          <a:xfrm>
            <a:off x="3756454" y="2434281"/>
            <a:ext cx="322857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JULIAN" panose="02000000000000000000" pitchFamily="2" charset="0"/>
              </a:rPr>
              <a:t>Thank </a:t>
            </a:r>
            <a:r>
              <a:rPr lang="en-US" sz="6600" b="0" cap="none" spc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JULIAN" panose="02000000000000000000" pitchFamily="2" charset="0"/>
              </a:rPr>
              <a:t>You</a:t>
            </a:r>
            <a:r>
              <a:rPr lang="en-US" sz="6600" b="0" cap="none" spc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nkaram" pitchFamily="2" charset="0"/>
              </a:rPr>
              <a:t>p</a:t>
            </a:r>
            <a:endParaRPr lang="en-US" sz="66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3BDF5E6-4CB1-4F37-AAFF-2B1C2C89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T.Yasotharan FO -IMHO-Lanka</a:t>
            </a:r>
          </a:p>
        </p:txBody>
      </p:sp>
    </p:spTree>
    <p:extLst>
      <p:ext uri="{BB962C8B-B14F-4D97-AF65-F5344CB8AC3E}">
        <p14:creationId xmlns:p14="http://schemas.microsoft.com/office/powerpoint/2010/main" xmlns="" val="399023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8DBBF-9E15-41CF-A90E-BA57220E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55" y="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FF0000"/>
                </a:solidFill>
              </a:rPr>
              <a:t>Project includes</a:t>
            </a:r>
            <a:r>
              <a:rPr lang="en-GB" sz="3600" b="1" dirty="0">
                <a:solidFill>
                  <a:srgbClr val="FF0000"/>
                </a:solidFill>
                <a:latin typeface="Alankaram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lankaram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0499CB9-A278-4A2C-A64F-902F210A7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686" y="1124553"/>
            <a:ext cx="7542245" cy="314070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b="1" i="0" u="none" strike="noStrike" baseline="0" dirty="0">
                <a:latin typeface="Helvetica-Bold"/>
              </a:rPr>
              <a:t>Infrastructure development &amp; Management</a:t>
            </a:r>
            <a:endParaRPr lang="en-GB" sz="3200" dirty="0">
              <a:latin typeface="Alankaram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latin typeface="Helvetica-Bold"/>
              </a:rPr>
              <a:t>Capacity development of Teachers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latin typeface="Helvetica-Bold"/>
              </a:rPr>
              <a:t>Improvement of Parents’ and Children’s Health</a:t>
            </a:r>
            <a:endParaRPr lang="en-US" dirty="0">
              <a:latin typeface="Alankaram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A2077CA-D7C5-449A-9EA5-C47B79F9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53424" y="6492875"/>
            <a:ext cx="1938576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</p:spTree>
    <p:extLst>
      <p:ext uri="{BB962C8B-B14F-4D97-AF65-F5344CB8AC3E}">
        <p14:creationId xmlns:p14="http://schemas.microsoft.com/office/powerpoint/2010/main" xmlns="" val="395611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372803-C467-4EF0-9390-E4BE03482FEF}"/>
              </a:ext>
            </a:extLst>
          </p:cNvPr>
          <p:cNvSpPr/>
          <p:nvPr/>
        </p:nvSpPr>
        <p:spPr>
          <a:xfrm>
            <a:off x="4466198" y="193071"/>
            <a:ext cx="32596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Project Goals</a:t>
            </a:r>
            <a:endParaRPr lang="en-US" sz="3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18E9AA-5E66-4C7D-AD13-9FED7CA2E601}"/>
              </a:ext>
            </a:extLst>
          </p:cNvPr>
          <p:cNvSpPr/>
          <p:nvPr/>
        </p:nvSpPr>
        <p:spPr>
          <a:xfrm>
            <a:off x="421209" y="1450672"/>
            <a:ext cx="10018961" cy="44705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0" cap="none" spc="0" dirty="0">
                <a:ln w="0"/>
                <a:solidFill>
                  <a:schemeClr val="tx1"/>
                </a:solidFill>
              </a:rPr>
              <a:t>Improve Physical Resources (Building, Drinking Water and Health Needs)</a:t>
            </a:r>
            <a:r>
              <a:rPr lang="en-US" sz="2400" b="0" cap="none" spc="0" dirty="0">
                <a:ln w="0"/>
                <a:solidFill>
                  <a:schemeClr val="tx1"/>
                </a:solidFill>
                <a:latin typeface="Alankaram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ln w="0"/>
              </a:rPr>
              <a:t>Provision of Study Tools</a:t>
            </a:r>
            <a:endParaRPr lang="en-US" sz="2400" b="0" cap="none" spc="0" dirty="0">
              <a:ln w="0"/>
              <a:solidFill>
                <a:schemeClr val="tx1"/>
              </a:solidFill>
              <a:latin typeface="Alankaram" pitchFamily="2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n w="0"/>
              </a:rPr>
              <a:t>Strengthening Management Committee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b="0" cap="none" spc="0" dirty="0">
                <a:ln w="0"/>
                <a:solidFill>
                  <a:schemeClr val="tx1"/>
                </a:solidFill>
              </a:rPr>
              <a:t>Encourage children to attend pre-schools</a:t>
            </a:r>
            <a:endParaRPr lang="en-US" sz="2400" b="0" cap="none" spc="0" dirty="0">
              <a:ln w="0"/>
              <a:solidFill>
                <a:schemeClr val="tx1"/>
              </a:solidFill>
              <a:latin typeface="Alankaram" pitchFamily="2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n w="0"/>
              </a:rPr>
              <a:t>Organize parents awareness meetings</a:t>
            </a:r>
            <a:endParaRPr lang="en-US" sz="2400" dirty="0">
              <a:ln w="0"/>
              <a:latin typeface="Alankaram" pitchFamily="2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ln w="0"/>
              </a:rPr>
              <a:t>Health activities (Oral Health, Hand washing,…)</a:t>
            </a:r>
            <a:endParaRPr lang="en-US" sz="2400" dirty="0">
              <a:ln w="0"/>
              <a:latin typeface="Alankaram" pitchFamily="2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n w="0"/>
              </a:rPr>
              <a:t>Nutrition for children</a:t>
            </a:r>
            <a:endParaRPr lang="en-US" sz="2400" dirty="0">
              <a:ln w="0"/>
              <a:latin typeface="Alankaram" pitchFamily="2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n w="0"/>
              </a:rPr>
              <a:t>Measure health status of children, reporting and make referrals. </a:t>
            </a:r>
            <a:endParaRPr lang="en-US" sz="2400" dirty="0">
              <a:ln w="0"/>
              <a:latin typeface="Alankaram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7463AD5-8D97-4166-9D76-A3163EAE124E}"/>
              </a:ext>
            </a:extLst>
          </p:cNvPr>
          <p:cNvSpPr/>
          <p:nvPr/>
        </p:nvSpPr>
        <p:spPr>
          <a:xfrm>
            <a:off x="265718" y="839402"/>
            <a:ext cx="7499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FF0000"/>
                </a:solidFill>
                <a:latin typeface="Helvetica-Bold"/>
              </a:rPr>
              <a:t>Infrastructure Development &amp; Management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43262A-BDE3-4B42-880A-30C1E687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66676" y="6472245"/>
            <a:ext cx="1925324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</p:spTree>
    <p:extLst>
      <p:ext uri="{BB962C8B-B14F-4D97-AF65-F5344CB8AC3E}">
        <p14:creationId xmlns:p14="http://schemas.microsoft.com/office/powerpoint/2010/main" xmlns="" val="72315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050BC3C-7A89-4B36-A1AF-3B244CE1E51F}"/>
              </a:ext>
            </a:extLst>
          </p:cNvPr>
          <p:cNvSpPr/>
          <p:nvPr/>
        </p:nvSpPr>
        <p:spPr>
          <a:xfrm>
            <a:off x="165937" y="111667"/>
            <a:ext cx="6095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Helvetica-Bold"/>
              </a:rPr>
              <a:t>Capacity development of Teachers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364487-ADB2-4685-8F05-0DFCB6F92212}"/>
              </a:ext>
            </a:extLst>
          </p:cNvPr>
          <p:cNvSpPr/>
          <p:nvPr/>
        </p:nvSpPr>
        <p:spPr>
          <a:xfrm>
            <a:off x="520129" y="612731"/>
            <a:ext cx="11505933" cy="4470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n w="0"/>
              </a:rPr>
              <a:t>Assist teachers to reach adequate educational qualifications</a:t>
            </a:r>
            <a:endParaRPr lang="en-GB" sz="2400" dirty="0">
              <a:ln w="0"/>
              <a:latin typeface="Alankaram" pitchFamily="2" charset="0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n w="0"/>
              </a:rPr>
              <a:t>Provide opportunities to get vocational qualifications</a:t>
            </a:r>
            <a:endParaRPr lang="en-GB" sz="2400" dirty="0">
              <a:ln w="0"/>
              <a:latin typeface="Alankaram" pitchFamily="2" charset="0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400" b="0" cap="none" spc="0" dirty="0">
                <a:ln w="0"/>
                <a:solidFill>
                  <a:schemeClr val="tx1"/>
                </a:solidFill>
              </a:rPr>
              <a:t>Encourage practical based, child friendly and participatory learning approaches</a:t>
            </a:r>
            <a:endParaRPr lang="en-GB" sz="2400" b="0" cap="none" spc="0" dirty="0">
              <a:ln w="0"/>
              <a:solidFill>
                <a:schemeClr val="tx1"/>
              </a:solidFill>
              <a:latin typeface="Alankaram" pitchFamily="2" charset="0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n w="0"/>
              </a:rPr>
              <a:t>Provide training to teachers to identify the children with special needs.</a:t>
            </a:r>
            <a:endParaRPr lang="en-GB" sz="2400" b="0" cap="none" spc="0" dirty="0">
              <a:ln w="0"/>
              <a:solidFill>
                <a:schemeClr val="tx1"/>
              </a:solidFill>
              <a:latin typeface="Alankaram" pitchFamily="2" charset="0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n w="0"/>
              </a:rPr>
              <a:t>Establish pre-school teachers’ resource centre.</a:t>
            </a:r>
            <a:endParaRPr lang="en-GB" sz="2400" dirty="0">
              <a:ln w="0"/>
              <a:latin typeface="Alankaram" pitchFamily="2" charset="0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n w="0"/>
              </a:rPr>
              <a:t>Provide </a:t>
            </a:r>
            <a:r>
              <a:rPr lang="en-GB" sz="2400" dirty="0" err="1">
                <a:ln w="0"/>
              </a:rPr>
              <a:t>ToT</a:t>
            </a:r>
            <a:r>
              <a:rPr lang="en-GB" sz="2400" dirty="0">
                <a:ln w="0"/>
              </a:rPr>
              <a:t> training to the President of cluster schools / Experienced, selected pre-school teachers. </a:t>
            </a:r>
            <a:endParaRPr lang="en-GB" sz="2400" dirty="0">
              <a:ln w="0"/>
              <a:latin typeface="Alankaram" pitchFamily="2" charset="0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400" b="0" cap="none" spc="0" dirty="0">
                <a:ln w="0"/>
                <a:solidFill>
                  <a:schemeClr val="tx1"/>
                </a:solidFill>
              </a:rPr>
              <a:t>Provide trainings </a:t>
            </a:r>
            <a:r>
              <a:rPr lang="en-GB" sz="2400" dirty="0">
                <a:ln w="0"/>
              </a:rPr>
              <a:t>with the support of these </a:t>
            </a:r>
            <a:r>
              <a:rPr lang="en-GB" sz="2400" dirty="0" err="1">
                <a:ln w="0"/>
              </a:rPr>
              <a:t>ToTs</a:t>
            </a:r>
            <a:r>
              <a:rPr lang="en-GB" sz="2400" dirty="0">
                <a:ln w="0"/>
              </a:rPr>
              <a:t> at the resource centre.</a:t>
            </a:r>
            <a:r>
              <a:rPr lang="en-GB" sz="2400" b="0" cap="none" spc="0" dirty="0">
                <a:ln w="0"/>
                <a:solidFill>
                  <a:schemeClr val="tx1"/>
                </a:solidFill>
                <a:latin typeface="Alankaram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4017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FB6663-DD49-4AFA-8948-B5262AFB3D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2033" y="1184640"/>
            <a:ext cx="4548262" cy="2554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EEA5C8-4EBA-45DB-84A3-40A46BDFDC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1184641"/>
            <a:ext cx="4548261" cy="255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4F8EEC-ABF7-4193-A47F-FB3DCFCEEC75}"/>
              </a:ext>
            </a:extLst>
          </p:cNvPr>
          <p:cNvSpPr/>
          <p:nvPr/>
        </p:nvSpPr>
        <p:spPr>
          <a:xfrm>
            <a:off x="106017" y="594740"/>
            <a:ext cx="12192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>
                <a:ln w="0"/>
              </a:rPr>
              <a:t>Identifying schools with the support of Assistant Directors of Education….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0E1FF7-3D0E-4DE5-9B91-D9AF96C340C7}"/>
              </a:ext>
            </a:extLst>
          </p:cNvPr>
          <p:cNvSpPr/>
          <p:nvPr/>
        </p:nvSpPr>
        <p:spPr>
          <a:xfrm>
            <a:off x="303416" y="3972102"/>
            <a:ext cx="117972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000" b="1" dirty="0">
                <a:ln w="0"/>
              </a:rPr>
              <a:t>Collection of information regarding pre-schools, teachers and needs of pre-schools through questionnaires…</a:t>
            </a:r>
            <a:endParaRPr lang="en-US" sz="2000" b="1" cap="none" spc="0" dirty="0">
              <a:ln w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BF64F7-5A8E-41EA-9294-EA974D47A4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853" y="4578519"/>
            <a:ext cx="3662332" cy="2067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092D734-8D85-4A36-884B-E74862F202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7341" y="4578519"/>
            <a:ext cx="3662332" cy="2067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643AB16-DD7E-4443-B78D-EE3ABC9DCB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31830" y="4590619"/>
            <a:ext cx="3640898" cy="205534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9A930B6-2233-41A1-9D72-28448728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382" y="-140923"/>
            <a:ext cx="12192000" cy="7356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+mn-lt"/>
              </a:rPr>
              <a:t>Project Stages</a:t>
            </a:r>
            <a:endParaRPr lang="en-US" sz="2800" dirty="0">
              <a:solidFill>
                <a:srgbClr val="FF0000"/>
              </a:solidFill>
              <a:latin typeface="Alankar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17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5EF69D-B4E3-46BF-BDAA-F880E3E9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39139" y="6492875"/>
            <a:ext cx="2007160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AED058-DE2F-4D8F-ADC7-4EEAE66914EE}"/>
              </a:ext>
            </a:extLst>
          </p:cNvPr>
          <p:cNvSpPr/>
          <p:nvPr/>
        </p:nvSpPr>
        <p:spPr>
          <a:xfrm>
            <a:off x="2152295" y="40293"/>
            <a:ext cx="66940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Introductory Workshop regarding the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Project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amin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AAB18C-9C80-4A8A-869A-052579096954}"/>
              </a:ext>
            </a:extLst>
          </p:cNvPr>
          <p:cNvSpPr/>
          <p:nvPr/>
        </p:nvSpPr>
        <p:spPr>
          <a:xfrm>
            <a:off x="1" y="641338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Participants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Zonal Education Directors,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Officers from Zonal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Planning, Development Unit, Assistant Directors of Education and Pre-school Teachers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amini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E8C20B-9994-4913-877E-E3CBF8D341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383" y="1811770"/>
            <a:ext cx="3469178" cy="19584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6940AC-87D5-4429-85AC-BF19F9B47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71514" y="1850332"/>
            <a:ext cx="3469178" cy="1958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B085EE-1820-4B42-8E19-2CC0C266C3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34401" y="1776484"/>
            <a:ext cx="3469178" cy="19584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21F482-B1BA-4284-95B2-FD11A2122B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4737" y="4111649"/>
            <a:ext cx="3728880" cy="21050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C1835A4-E54D-4E5A-BD97-94DF1F8D6C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79455" y="4143387"/>
            <a:ext cx="3728880" cy="21050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BA046E-3D27-4B1D-9398-0164D85AC3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383" y="4143388"/>
            <a:ext cx="3748653" cy="21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34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9414523-0B4A-49A7-B0F4-EA4AAF8E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04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Improvement of Physical Resources </a:t>
            </a:r>
            <a:br>
              <a:rPr lang="en-GB" sz="4400" b="1" dirty="0">
                <a:solidFill>
                  <a:srgbClr val="FF0000"/>
                </a:solidFill>
              </a:rPr>
            </a:br>
            <a:r>
              <a:rPr lang="en-GB" sz="4400" b="1" dirty="0">
                <a:solidFill>
                  <a:srgbClr val="FF0000"/>
                </a:solidFill>
              </a:rPr>
              <a:t>( 8 Schools )</a:t>
            </a:r>
            <a:endParaRPr lang="en-US" sz="3600" b="1" dirty="0">
              <a:solidFill>
                <a:srgbClr val="FF0000"/>
              </a:solidFill>
              <a:latin typeface="Alankaram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03CDD2-9BE8-464F-97A5-B1EDCDD8BB12}"/>
              </a:ext>
            </a:extLst>
          </p:cNvPr>
          <p:cNvSpPr/>
          <p:nvPr/>
        </p:nvSpPr>
        <p:spPr>
          <a:xfrm>
            <a:off x="306006" y="1308740"/>
            <a:ext cx="51650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/>
              <a:t>Vavuniya North Education Zone (05)</a:t>
            </a:r>
            <a:endParaRPr lang="en-US" sz="2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FA9EDE-939E-4939-AC93-697D8BE152E6}"/>
              </a:ext>
            </a:extLst>
          </p:cNvPr>
          <p:cNvSpPr/>
          <p:nvPr/>
        </p:nvSpPr>
        <p:spPr>
          <a:xfrm>
            <a:off x="6811617" y="1300557"/>
            <a:ext cx="50743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/>
              <a:t>Madhu Education Zone (03)</a:t>
            </a:r>
            <a:endParaRPr lang="en-US" sz="2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AE988E-9973-43E3-B814-80BB4070EE49}"/>
              </a:ext>
            </a:extLst>
          </p:cNvPr>
          <p:cNvSpPr/>
          <p:nvPr/>
        </p:nvSpPr>
        <p:spPr>
          <a:xfrm>
            <a:off x="509543" y="1938866"/>
            <a:ext cx="294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Omanthai Division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2C0D04-0F05-4996-8F10-D510714A8451}"/>
              </a:ext>
            </a:extLst>
          </p:cNvPr>
          <p:cNvSpPr/>
          <p:nvPr/>
        </p:nvSpPr>
        <p:spPr>
          <a:xfrm>
            <a:off x="342028" y="4662925"/>
            <a:ext cx="3205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</a:rPr>
              <a:t>Nedunkerny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Division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D9C8F9-87C1-4CCF-A1CF-00CD61A18471}"/>
              </a:ext>
            </a:extLst>
          </p:cNvPr>
          <p:cNvSpPr/>
          <p:nvPr/>
        </p:nvSpPr>
        <p:spPr>
          <a:xfrm>
            <a:off x="7372569" y="1911730"/>
            <a:ext cx="341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</a:rPr>
              <a:t>Manthai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West Division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64D503C-C999-452A-B5FA-194DBE8B403D}"/>
              </a:ext>
            </a:extLst>
          </p:cNvPr>
          <p:cNvSpPr/>
          <p:nvPr/>
        </p:nvSpPr>
        <p:spPr>
          <a:xfrm>
            <a:off x="488589" y="2544013"/>
            <a:ext cx="3042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Alankaram" pitchFamily="2" charset="0"/>
              </a:rPr>
              <a:t>01. </a:t>
            </a:r>
            <a:r>
              <a:rPr lang="en-GB" sz="2000" b="1" dirty="0" err="1">
                <a:solidFill>
                  <a:srgbClr val="C00000"/>
                </a:solidFill>
              </a:rPr>
              <a:t>Kalaimahal</a:t>
            </a:r>
            <a:r>
              <a:rPr lang="en-GB" sz="2000" b="1" dirty="0">
                <a:solidFill>
                  <a:srgbClr val="C00000"/>
                </a:solidFill>
              </a:rPr>
              <a:t> Pre-school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AB49D6-3231-4358-8286-2C1364CFF288}"/>
              </a:ext>
            </a:extLst>
          </p:cNvPr>
          <p:cNvSpPr/>
          <p:nvPr/>
        </p:nvSpPr>
        <p:spPr>
          <a:xfrm>
            <a:off x="488589" y="3067938"/>
            <a:ext cx="2622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Alankaram" pitchFamily="2" charset="0"/>
              </a:rPr>
              <a:t>02. </a:t>
            </a:r>
            <a:r>
              <a:rPr lang="en-GB" sz="2000" b="1" dirty="0" err="1">
                <a:solidFill>
                  <a:srgbClr val="C00000"/>
                </a:solidFill>
              </a:rPr>
              <a:t>Inkaran</a:t>
            </a:r>
            <a:r>
              <a:rPr lang="en-GB" sz="2000" b="1" dirty="0">
                <a:solidFill>
                  <a:srgbClr val="C00000"/>
                </a:solidFill>
              </a:rPr>
              <a:t> Pre-school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F0B3591-0A49-4CCC-B26D-9B50EFFC7C7D}"/>
              </a:ext>
            </a:extLst>
          </p:cNvPr>
          <p:cNvSpPr/>
          <p:nvPr/>
        </p:nvSpPr>
        <p:spPr>
          <a:xfrm>
            <a:off x="488589" y="3682016"/>
            <a:ext cx="3355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Alankaram" pitchFamily="2" charset="0"/>
              </a:rPr>
              <a:t>03. </a:t>
            </a:r>
            <a:r>
              <a:rPr lang="en-GB" sz="2000" b="1" dirty="0" err="1">
                <a:solidFill>
                  <a:srgbClr val="C00000"/>
                </a:solidFill>
              </a:rPr>
              <a:t>Tharanichudar</a:t>
            </a:r>
            <a:r>
              <a:rPr lang="en-GB" sz="2000" b="1" dirty="0">
                <a:solidFill>
                  <a:srgbClr val="C00000"/>
                </a:solidFill>
              </a:rPr>
              <a:t> Pre-school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7D1D94-901D-4DCD-83B5-A6B505E6D7BE}"/>
              </a:ext>
            </a:extLst>
          </p:cNvPr>
          <p:cNvSpPr/>
          <p:nvPr/>
        </p:nvSpPr>
        <p:spPr>
          <a:xfrm>
            <a:off x="456529" y="5321639"/>
            <a:ext cx="276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Alankaram" pitchFamily="2" charset="0"/>
              </a:rPr>
              <a:t>04. </a:t>
            </a:r>
            <a:r>
              <a:rPr lang="en-GB" sz="2000" b="1" dirty="0" err="1">
                <a:solidFill>
                  <a:srgbClr val="C00000"/>
                </a:solidFill>
              </a:rPr>
              <a:t>Ilanthalir</a:t>
            </a:r>
            <a:r>
              <a:rPr lang="en-GB" sz="2000" b="1" dirty="0">
                <a:solidFill>
                  <a:srgbClr val="C00000"/>
                </a:solidFill>
              </a:rPr>
              <a:t> Pre-school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GB" sz="2000" dirty="0">
                <a:solidFill>
                  <a:srgbClr val="C00000"/>
                </a:solidFill>
                <a:latin typeface="Alankaram" pitchFamily="2" charset="0"/>
              </a:rPr>
              <a:t>p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41F960B-8761-4CDF-BAA8-9C4E1BE84DDF}"/>
              </a:ext>
            </a:extLst>
          </p:cNvPr>
          <p:cNvSpPr/>
          <p:nvPr/>
        </p:nvSpPr>
        <p:spPr>
          <a:xfrm>
            <a:off x="432598" y="5885929"/>
            <a:ext cx="3977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Alankaram" pitchFamily="2" charset="0"/>
              </a:rPr>
              <a:t>05. </a:t>
            </a:r>
            <a:r>
              <a:rPr lang="en-GB" sz="2000" b="1" dirty="0" err="1">
                <a:solidFill>
                  <a:srgbClr val="C00000"/>
                </a:solidFill>
              </a:rPr>
              <a:t>Muththumarinagar</a:t>
            </a:r>
            <a:r>
              <a:rPr lang="en-GB" sz="2000" b="1" dirty="0">
                <a:solidFill>
                  <a:srgbClr val="C00000"/>
                </a:solidFill>
              </a:rPr>
              <a:t> Pre-school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CC2458D-72EC-4F6B-971A-B710C386B958}"/>
              </a:ext>
            </a:extLst>
          </p:cNvPr>
          <p:cNvSpPr/>
          <p:nvPr/>
        </p:nvSpPr>
        <p:spPr>
          <a:xfrm>
            <a:off x="7372569" y="2638102"/>
            <a:ext cx="3236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Alankaram" pitchFamily="2" charset="0"/>
              </a:rPr>
              <a:t>01. </a:t>
            </a:r>
            <a:r>
              <a:rPr lang="en-GB" sz="2000" b="1" dirty="0" err="1">
                <a:solidFill>
                  <a:srgbClr val="C00000"/>
                </a:solidFill>
              </a:rPr>
              <a:t>Kathankulam</a:t>
            </a:r>
            <a:r>
              <a:rPr lang="en-GB" sz="2000" b="1" dirty="0">
                <a:solidFill>
                  <a:srgbClr val="C00000"/>
                </a:solidFill>
              </a:rPr>
              <a:t> Pre-school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GB" sz="2000" dirty="0">
                <a:solidFill>
                  <a:srgbClr val="C00000"/>
                </a:solidFill>
                <a:latin typeface="Alankaram" pitchFamily="2" charset="0"/>
              </a:rPr>
              <a:t>p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0047B6C-6809-4F8F-B86A-3CB5D399B269}"/>
              </a:ext>
            </a:extLst>
          </p:cNvPr>
          <p:cNvSpPr/>
          <p:nvPr/>
        </p:nvSpPr>
        <p:spPr>
          <a:xfrm>
            <a:off x="7372569" y="3300356"/>
            <a:ext cx="3179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Alankaram" pitchFamily="2" charset="0"/>
              </a:rPr>
              <a:t>02. </a:t>
            </a:r>
            <a:r>
              <a:rPr lang="en-GB" sz="2000" b="1" dirty="0" err="1">
                <a:solidFill>
                  <a:srgbClr val="C00000"/>
                </a:solidFill>
              </a:rPr>
              <a:t>Nedunkulam</a:t>
            </a:r>
            <a:r>
              <a:rPr lang="en-GB" sz="2000" b="1" dirty="0">
                <a:solidFill>
                  <a:srgbClr val="C00000"/>
                </a:solidFill>
              </a:rPr>
              <a:t> Pre-school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E9B580C-CA53-44DC-AD12-7329FE7C636A}"/>
              </a:ext>
            </a:extLst>
          </p:cNvPr>
          <p:cNvSpPr/>
          <p:nvPr/>
        </p:nvSpPr>
        <p:spPr>
          <a:xfrm>
            <a:off x="7372569" y="3926056"/>
            <a:ext cx="3102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Alankaram" pitchFamily="2" charset="0"/>
              </a:rPr>
              <a:t>03. </a:t>
            </a:r>
            <a:r>
              <a:rPr lang="en-GB" sz="2000" b="1" dirty="0">
                <a:solidFill>
                  <a:srgbClr val="C00000"/>
                </a:solidFill>
              </a:rPr>
              <a:t>St. Antony’s Pre-school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8423E04-A939-4E4C-987F-D5922F77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19467" y="6497384"/>
            <a:ext cx="2290275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</p:spTree>
    <p:extLst>
      <p:ext uri="{BB962C8B-B14F-4D97-AF65-F5344CB8AC3E}">
        <p14:creationId xmlns:p14="http://schemas.microsoft.com/office/powerpoint/2010/main" xmlns="" val="4032676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2728</TotalTime>
  <Words>1368</Words>
  <Application>Microsoft Office PowerPoint</Application>
  <PresentationFormat>Custom</PresentationFormat>
  <Paragraphs>331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Parallax</vt:lpstr>
      <vt:lpstr>International Medical Health Organization – Lanka IMHO- Lanka</vt:lpstr>
      <vt:lpstr>Slide 2</vt:lpstr>
      <vt:lpstr>Slide 3</vt:lpstr>
      <vt:lpstr>Project includes </vt:lpstr>
      <vt:lpstr>Slide 5</vt:lpstr>
      <vt:lpstr>Slide 6</vt:lpstr>
      <vt:lpstr>Project Stages</vt:lpstr>
      <vt:lpstr>Slide 8</vt:lpstr>
      <vt:lpstr>Improvement of Physical Resources  ( 8 Schools )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Medical and Health Organization – Lanka IMHO- Lanka</dc:title>
  <dc:creator>hp</dc:creator>
  <cp:lastModifiedBy>PKumar</cp:lastModifiedBy>
  <cp:revision>213</cp:revision>
  <dcterms:created xsi:type="dcterms:W3CDTF">2019-12-06T09:49:39Z</dcterms:created>
  <dcterms:modified xsi:type="dcterms:W3CDTF">2020-12-30T01:03:18Z</dcterms:modified>
</cp:coreProperties>
</file>